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3" r:id="rId3"/>
    <p:sldId id="264" r:id="rId4"/>
    <p:sldId id="260" r:id="rId5"/>
    <p:sldId id="265" r:id="rId6"/>
    <p:sldId id="262" r:id="rId7"/>
    <p:sldId id="266" r:id="rId8"/>
    <p:sldId id="267" r:id="rId9"/>
    <p:sldId id="268" r:id="rId10"/>
    <p:sldId id="269" r:id="rId11"/>
    <p:sldId id="270" r:id="rId12"/>
    <p:sldId id="271" r:id="rId13"/>
    <p:sldId id="272" r:id="rId14"/>
    <p:sldId id="273" r:id="rId15"/>
    <p:sldId id="274"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65" d="100"/>
          <a:sy n="65" d="100"/>
        </p:scale>
        <p:origin x="2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3874D-3F88-45F5-9BC8-F41E2302016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E66DEDC-C6C3-49F4-BE3C-46D7D8578CEC}">
      <dgm:prSet custT="1"/>
      <dgm:spPr>
        <a:noFill/>
      </dgm:spPr>
      <dgm:t>
        <a:bodyPr/>
        <a:lstStyle/>
        <a:p>
          <a:pPr>
            <a:lnSpc>
              <a:spcPct val="100000"/>
            </a:lnSpc>
          </a:pPr>
          <a:r>
            <a:rPr lang="en-US" sz="2800" dirty="0">
              <a:solidFill>
                <a:schemeClr val="bg1"/>
              </a:solidFill>
            </a:rPr>
            <a:t>Integrated in Recruiting/Hiring – Suited, </a:t>
          </a:r>
          <a:r>
            <a:rPr lang="en-US" sz="2800" dirty="0" err="1">
              <a:solidFill>
                <a:schemeClr val="bg1"/>
              </a:solidFill>
            </a:rPr>
            <a:t>HireVue</a:t>
          </a:r>
          <a:r>
            <a:rPr lang="en-US" sz="2800" dirty="0">
              <a:solidFill>
                <a:schemeClr val="bg1"/>
              </a:solidFill>
            </a:rPr>
            <a:t>, etc.</a:t>
          </a:r>
        </a:p>
      </dgm:t>
    </dgm:pt>
    <dgm:pt modelId="{500CC536-F064-480B-B7E6-B60142B4797B}" type="parTrans" cxnId="{3FD7FC99-F824-40AD-BDB9-CA9895F2BEDB}">
      <dgm:prSet/>
      <dgm:spPr/>
      <dgm:t>
        <a:bodyPr/>
        <a:lstStyle/>
        <a:p>
          <a:endParaRPr lang="en-US"/>
        </a:p>
      </dgm:t>
    </dgm:pt>
    <dgm:pt modelId="{F4A0FF17-ED0F-467B-8E2D-7B531C77ADB0}" type="sibTrans" cxnId="{3FD7FC99-F824-40AD-BDB9-CA9895F2BEDB}">
      <dgm:prSet/>
      <dgm:spPr/>
      <dgm:t>
        <a:bodyPr/>
        <a:lstStyle/>
        <a:p>
          <a:endParaRPr lang="en-US"/>
        </a:p>
      </dgm:t>
    </dgm:pt>
    <dgm:pt modelId="{EED4BF1D-CBD4-4536-AC8A-AC274D8444F0}">
      <dgm:prSet custT="1"/>
      <dgm:spPr/>
      <dgm:t>
        <a:bodyPr/>
        <a:lstStyle/>
        <a:p>
          <a:pPr>
            <a:lnSpc>
              <a:spcPct val="100000"/>
            </a:lnSpc>
          </a:pPr>
          <a:r>
            <a:rPr lang="en-US" sz="2800" dirty="0">
              <a:solidFill>
                <a:schemeClr val="bg1"/>
              </a:solidFill>
            </a:rPr>
            <a:t>AI Companions -</a:t>
          </a:r>
        </a:p>
      </dgm:t>
    </dgm:pt>
    <dgm:pt modelId="{DBF3464E-4F81-4EEC-BF7B-449BFFF5A0B4}" type="parTrans" cxnId="{910CCBAA-8B48-4169-99F6-A8A1B28B2188}">
      <dgm:prSet/>
      <dgm:spPr/>
      <dgm:t>
        <a:bodyPr/>
        <a:lstStyle/>
        <a:p>
          <a:endParaRPr lang="en-US"/>
        </a:p>
      </dgm:t>
    </dgm:pt>
    <dgm:pt modelId="{5BE0EDAA-1C18-418F-B2AF-B42733537C69}" type="sibTrans" cxnId="{910CCBAA-8B48-4169-99F6-A8A1B28B2188}">
      <dgm:prSet/>
      <dgm:spPr/>
      <dgm:t>
        <a:bodyPr/>
        <a:lstStyle/>
        <a:p>
          <a:endParaRPr lang="en-US"/>
        </a:p>
      </dgm:t>
    </dgm:pt>
    <dgm:pt modelId="{2DAE7052-D9F8-4DFA-B295-2C31673D0D95}">
      <dgm:prSet custT="1"/>
      <dgm:spPr/>
      <dgm:t>
        <a:bodyPr/>
        <a:lstStyle/>
        <a:p>
          <a:pPr>
            <a:lnSpc>
              <a:spcPct val="100000"/>
            </a:lnSpc>
          </a:pPr>
          <a:r>
            <a:rPr lang="en-US" sz="2000" dirty="0">
              <a:solidFill>
                <a:schemeClr val="bg1"/>
              </a:solidFill>
            </a:rPr>
            <a:t>Building Financial Models</a:t>
          </a:r>
        </a:p>
      </dgm:t>
    </dgm:pt>
    <dgm:pt modelId="{4627661D-9ACF-4A5B-975B-653F43B98426}" type="parTrans" cxnId="{9DBEC23D-2BD5-43E0-8F76-F9692ADDEA77}">
      <dgm:prSet/>
      <dgm:spPr/>
      <dgm:t>
        <a:bodyPr/>
        <a:lstStyle/>
        <a:p>
          <a:endParaRPr lang="en-US"/>
        </a:p>
      </dgm:t>
    </dgm:pt>
    <dgm:pt modelId="{68CEFA5F-06E6-43AD-9D83-1CF1FD553AD8}" type="sibTrans" cxnId="{9DBEC23D-2BD5-43E0-8F76-F9692ADDEA77}">
      <dgm:prSet/>
      <dgm:spPr/>
      <dgm:t>
        <a:bodyPr/>
        <a:lstStyle/>
        <a:p>
          <a:endParaRPr lang="en-US"/>
        </a:p>
      </dgm:t>
    </dgm:pt>
    <dgm:pt modelId="{88DA192B-C141-4FD2-B116-E0030F3CBA28}">
      <dgm:prSet custT="1"/>
      <dgm:spPr/>
      <dgm:t>
        <a:bodyPr/>
        <a:lstStyle/>
        <a:p>
          <a:pPr>
            <a:lnSpc>
              <a:spcPct val="100000"/>
            </a:lnSpc>
          </a:pPr>
          <a:r>
            <a:rPr lang="en-US" sz="2000" dirty="0">
              <a:solidFill>
                <a:schemeClr val="bg1"/>
              </a:solidFill>
            </a:rPr>
            <a:t>Delivering Insights</a:t>
          </a:r>
        </a:p>
      </dgm:t>
    </dgm:pt>
    <dgm:pt modelId="{DA76BD83-BD83-44E9-B432-701D6CE7D85B}" type="parTrans" cxnId="{4774C062-D2D2-4A40-A765-5D354B984906}">
      <dgm:prSet/>
      <dgm:spPr/>
      <dgm:t>
        <a:bodyPr/>
        <a:lstStyle/>
        <a:p>
          <a:endParaRPr lang="en-US"/>
        </a:p>
      </dgm:t>
    </dgm:pt>
    <dgm:pt modelId="{C0ABD4DA-ECF9-4AAB-8060-60AB4F5BC1C1}" type="sibTrans" cxnId="{4774C062-D2D2-4A40-A765-5D354B984906}">
      <dgm:prSet/>
      <dgm:spPr/>
      <dgm:t>
        <a:bodyPr/>
        <a:lstStyle/>
        <a:p>
          <a:endParaRPr lang="en-US"/>
        </a:p>
      </dgm:t>
    </dgm:pt>
    <dgm:pt modelId="{C9D85DFE-65AE-4EDE-A70C-76987AC82B2A}">
      <dgm:prSet custT="1"/>
      <dgm:spPr/>
      <dgm:t>
        <a:bodyPr/>
        <a:lstStyle/>
        <a:p>
          <a:pPr>
            <a:lnSpc>
              <a:spcPct val="100000"/>
            </a:lnSpc>
          </a:pPr>
          <a:r>
            <a:rPr lang="en-US" sz="2800" dirty="0">
              <a:solidFill>
                <a:schemeClr val="bg1"/>
              </a:solidFill>
            </a:rPr>
            <a:t>Not replacing jobs today, but increasing task efficiency</a:t>
          </a:r>
        </a:p>
      </dgm:t>
    </dgm:pt>
    <dgm:pt modelId="{E2F87054-F12C-4BD4-A1F3-EB34D12EBCFD}" type="parTrans" cxnId="{4E67824E-3A10-4ABE-951A-A11B4E2AF8C6}">
      <dgm:prSet/>
      <dgm:spPr/>
      <dgm:t>
        <a:bodyPr/>
        <a:lstStyle/>
        <a:p>
          <a:endParaRPr lang="en-US"/>
        </a:p>
      </dgm:t>
    </dgm:pt>
    <dgm:pt modelId="{554571F4-4300-43E2-9890-306F232B9D75}" type="sibTrans" cxnId="{4E67824E-3A10-4ABE-951A-A11B4E2AF8C6}">
      <dgm:prSet/>
      <dgm:spPr/>
      <dgm:t>
        <a:bodyPr/>
        <a:lstStyle/>
        <a:p>
          <a:endParaRPr lang="en-US"/>
        </a:p>
      </dgm:t>
    </dgm:pt>
    <dgm:pt modelId="{283665B2-8390-4A02-A52F-D31D4C2E1D91}" type="pres">
      <dgm:prSet presAssocID="{7483874D-3F88-45F5-9BC8-F41E23020161}" presName="root" presStyleCnt="0">
        <dgm:presLayoutVars>
          <dgm:dir/>
          <dgm:resizeHandles val="exact"/>
        </dgm:presLayoutVars>
      </dgm:prSet>
      <dgm:spPr/>
    </dgm:pt>
    <dgm:pt modelId="{B329C286-21FC-43BA-B549-1CA545D08619}" type="pres">
      <dgm:prSet presAssocID="{AE66DEDC-C6C3-49F4-BE3C-46D7D8578CEC}" presName="compNode" presStyleCnt="0"/>
      <dgm:spPr/>
    </dgm:pt>
    <dgm:pt modelId="{D634915C-607A-497E-AC70-6DA03E31FB7D}" type="pres">
      <dgm:prSet presAssocID="{AE66DEDC-C6C3-49F4-BE3C-46D7D8578CEC}" presName="bgRect" presStyleLbl="bgShp" presStyleIdx="0" presStyleCnt="3" custLinFactNeighborX="242" custLinFactNeighborY="-5469"/>
      <dgm:spPr>
        <a:solidFill>
          <a:srgbClr val="0B411A"/>
        </a:solidFill>
      </dgm:spPr>
    </dgm:pt>
    <dgm:pt modelId="{AC36CC66-18FA-46E4-B076-1441DD1FD335}" type="pres">
      <dgm:prSet presAssocID="{AE66DEDC-C6C3-49F4-BE3C-46D7D8578C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A7322415-76F9-47B1-BB7A-8B616BD8B370}" type="pres">
      <dgm:prSet presAssocID="{AE66DEDC-C6C3-49F4-BE3C-46D7D8578CEC}" presName="spaceRect" presStyleCnt="0"/>
      <dgm:spPr/>
    </dgm:pt>
    <dgm:pt modelId="{99AE7769-40BC-4E6F-9D53-740B3F3CE561}" type="pres">
      <dgm:prSet presAssocID="{AE66DEDC-C6C3-49F4-BE3C-46D7D8578CEC}" presName="parTx" presStyleLbl="revTx" presStyleIdx="0" presStyleCnt="4" custScaleX="106205" custScaleY="80631" custLinFactNeighborX="-4565" custLinFactNeighborY="14270">
        <dgm:presLayoutVars>
          <dgm:chMax val="0"/>
          <dgm:chPref val="0"/>
        </dgm:presLayoutVars>
      </dgm:prSet>
      <dgm:spPr/>
    </dgm:pt>
    <dgm:pt modelId="{FD3E7F11-0AE3-433F-BB9D-51647B461D2E}" type="pres">
      <dgm:prSet presAssocID="{F4A0FF17-ED0F-467B-8E2D-7B531C77ADB0}" presName="sibTrans" presStyleCnt="0"/>
      <dgm:spPr/>
    </dgm:pt>
    <dgm:pt modelId="{B82909DE-FA57-4A6C-9AD9-6F346052B7C0}" type="pres">
      <dgm:prSet presAssocID="{EED4BF1D-CBD4-4536-AC8A-AC274D8444F0}" presName="compNode" presStyleCnt="0"/>
      <dgm:spPr/>
    </dgm:pt>
    <dgm:pt modelId="{6396A60E-CC5E-4777-AEAB-12A232B3E46B}" type="pres">
      <dgm:prSet presAssocID="{EED4BF1D-CBD4-4536-AC8A-AC274D8444F0}" presName="bgRect" presStyleLbl="bgShp" presStyleIdx="1" presStyleCnt="3" custLinFactNeighborX="-1004"/>
      <dgm:spPr>
        <a:solidFill>
          <a:srgbClr val="0B411A"/>
        </a:solidFill>
      </dgm:spPr>
    </dgm:pt>
    <dgm:pt modelId="{2C2A11D6-EE75-49A5-BA9A-720AA17C9E67}" type="pres">
      <dgm:prSet presAssocID="{EED4BF1D-CBD4-4536-AC8A-AC274D8444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FC9E2B28-6E95-438E-AE07-6C1241721E13}" type="pres">
      <dgm:prSet presAssocID="{EED4BF1D-CBD4-4536-AC8A-AC274D8444F0}" presName="spaceRect" presStyleCnt="0"/>
      <dgm:spPr/>
    </dgm:pt>
    <dgm:pt modelId="{7782E783-B14E-4C3C-AB30-2865E06BFDF7}" type="pres">
      <dgm:prSet presAssocID="{EED4BF1D-CBD4-4536-AC8A-AC274D8444F0}" presName="parTx" presStyleLbl="revTx" presStyleIdx="1" presStyleCnt="4" custScaleX="101130" custLinFactNeighborX="-12149" custLinFactNeighborY="-321">
        <dgm:presLayoutVars>
          <dgm:chMax val="0"/>
          <dgm:chPref val="0"/>
        </dgm:presLayoutVars>
      </dgm:prSet>
      <dgm:spPr/>
    </dgm:pt>
    <dgm:pt modelId="{FADEA350-5A53-4ECF-AC47-BF279517FC43}" type="pres">
      <dgm:prSet presAssocID="{EED4BF1D-CBD4-4536-AC8A-AC274D8444F0}" presName="desTx" presStyleLbl="revTx" presStyleIdx="2" presStyleCnt="4" custScaleX="157335" custScaleY="69904" custLinFactNeighborX="-14250" custLinFactNeighborY="20928">
        <dgm:presLayoutVars/>
      </dgm:prSet>
      <dgm:spPr/>
    </dgm:pt>
    <dgm:pt modelId="{A7BA941C-8B92-422E-A907-4A38089F68A9}" type="pres">
      <dgm:prSet presAssocID="{5BE0EDAA-1C18-418F-B2AF-B42733537C69}" presName="sibTrans" presStyleCnt="0"/>
      <dgm:spPr/>
    </dgm:pt>
    <dgm:pt modelId="{ED3D135C-3A67-429A-A97B-4A961FA40271}" type="pres">
      <dgm:prSet presAssocID="{C9D85DFE-65AE-4EDE-A70C-76987AC82B2A}" presName="compNode" presStyleCnt="0"/>
      <dgm:spPr/>
    </dgm:pt>
    <dgm:pt modelId="{002B58E1-8B50-4A2C-92B4-5D270720A9E3}" type="pres">
      <dgm:prSet presAssocID="{C9D85DFE-65AE-4EDE-A70C-76987AC82B2A}" presName="bgRect" presStyleLbl="bgShp" presStyleIdx="2" presStyleCnt="3"/>
      <dgm:spPr>
        <a:solidFill>
          <a:srgbClr val="0B411A"/>
        </a:solidFill>
      </dgm:spPr>
    </dgm:pt>
    <dgm:pt modelId="{A385044B-6938-4BA4-9E86-66CA1757DD8E}" type="pres">
      <dgm:prSet presAssocID="{C9D85DFE-65AE-4EDE-A70C-76987AC82B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C82FADFA-5E50-45AF-AEEB-663D6F77B695}" type="pres">
      <dgm:prSet presAssocID="{C9D85DFE-65AE-4EDE-A70C-76987AC82B2A}" presName="spaceRect" presStyleCnt="0"/>
      <dgm:spPr/>
    </dgm:pt>
    <dgm:pt modelId="{9B7902A8-96D7-4C4B-88A0-2AD042F819BE}" type="pres">
      <dgm:prSet presAssocID="{C9D85DFE-65AE-4EDE-A70C-76987AC82B2A}" presName="parTx" presStyleLbl="revTx" presStyleIdx="3" presStyleCnt="4" custLinFactNeighborX="-7668" custLinFactNeighborY="2761">
        <dgm:presLayoutVars>
          <dgm:chMax val="0"/>
          <dgm:chPref val="0"/>
        </dgm:presLayoutVars>
      </dgm:prSet>
      <dgm:spPr/>
    </dgm:pt>
  </dgm:ptLst>
  <dgm:cxnLst>
    <dgm:cxn modelId="{9DBEC23D-2BD5-43E0-8F76-F9692ADDEA77}" srcId="{EED4BF1D-CBD4-4536-AC8A-AC274D8444F0}" destId="{2DAE7052-D9F8-4DFA-B295-2C31673D0D95}" srcOrd="0" destOrd="0" parTransId="{4627661D-9ACF-4A5B-975B-653F43B98426}" sibTransId="{68CEFA5F-06E6-43AD-9D83-1CF1FD553AD8}"/>
    <dgm:cxn modelId="{4774C062-D2D2-4A40-A765-5D354B984906}" srcId="{EED4BF1D-CBD4-4536-AC8A-AC274D8444F0}" destId="{88DA192B-C141-4FD2-B116-E0030F3CBA28}" srcOrd="1" destOrd="0" parTransId="{DA76BD83-BD83-44E9-B432-701D6CE7D85B}" sibTransId="{C0ABD4DA-ECF9-4AAB-8060-60AB4F5BC1C1}"/>
    <dgm:cxn modelId="{5CC3D765-1B0A-49CA-A224-A12C3375448D}" type="presOf" srcId="{EED4BF1D-CBD4-4536-AC8A-AC274D8444F0}" destId="{7782E783-B14E-4C3C-AB30-2865E06BFDF7}" srcOrd="0" destOrd="0" presId="urn:microsoft.com/office/officeart/2018/2/layout/IconVerticalSolidList"/>
    <dgm:cxn modelId="{4E67824E-3A10-4ABE-951A-A11B4E2AF8C6}" srcId="{7483874D-3F88-45F5-9BC8-F41E23020161}" destId="{C9D85DFE-65AE-4EDE-A70C-76987AC82B2A}" srcOrd="2" destOrd="0" parTransId="{E2F87054-F12C-4BD4-A1F3-EB34D12EBCFD}" sibTransId="{554571F4-4300-43E2-9890-306F232B9D75}"/>
    <dgm:cxn modelId="{BC854C51-A010-4892-9750-984050DC1E41}" type="presOf" srcId="{2DAE7052-D9F8-4DFA-B295-2C31673D0D95}" destId="{FADEA350-5A53-4ECF-AC47-BF279517FC43}" srcOrd="0" destOrd="0" presId="urn:microsoft.com/office/officeart/2018/2/layout/IconVerticalSolidList"/>
    <dgm:cxn modelId="{BC5DEC71-5BE1-4E29-9622-A8EA27D88675}" type="presOf" srcId="{7483874D-3F88-45F5-9BC8-F41E23020161}" destId="{283665B2-8390-4A02-A52F-D31D4C2E1D91}" srcOrd="0" destOrd="0" presId="urn:microsoft.com/office/officeart/2018/2/layout/IconVerticalSolidList"/>
    <dgm:cxn modelId="{3FD7FC99-F824-40AD-BDB9-CA9895F2BEDB}" srcId="{7483874D-3F88-45F5-9BC8-F41E23020161}" destId="{AE66DEDC-C6C3-49F4-BE3C-46D7D8578CEC}" srcOrd="0" destOrd="0" parTransId="{500CC536-F064-480B-B7E6-B60142B4797B}" sibTransId="{F4A0FF17-ED0F-467B-8E2D-7B531C77ADB0}"/>
    <dgm:cxn modelId="{CE70849B-32E0-4200-A2AA-766A6825215E}" type="presOf" srcId="{C9D85DFE-65AE-4EDE-A70C-76987AC82B2A}" destId="{9B7902A8-96D7-4C4B-88A0-2AD042F819BE}" srcOrd="0" destOrd="0" presId="urn:microsoft.com/office/officeart/2018/2/layout/IconVerticalSolidList"/>
    <dgm:cxn modelId="{910CCBAA-8B48-4169-99F6-A8A1B28B2188}" srcId="{7483874D-3F88-45F5-9BC8-F41E23020161}" destId="{EED4BF1D-CBD4-4536-AC8A-AC274D8444F0}" srcOrd="1" destOrd="0" parTransId="{DBF3464E-4F81-4EEC-BF7B-449BFFF5A0B4}" sibTransId="{5BE0EDAA-1C18-418F-B2AF-B42733537C69}"/>
    <dgm:cxn modelId="{5A9997C0-AA12-464C-AF26-7C10EBEDC157}" type="presOf" srcId="{AE66DEDC-C6C3-49F4-BE3C-46D7D8578CEC}" destId="{99AE7769-40BC-4E6F-9D53-740B3F3CE561}" srcOrd="0" destOrd="0" presId="urn:microsoft.com/office/officeart/2018/2/layout/IconVerticalSolidList"/>
    <dgm:cxn modelId="{E04E28D1-A5A7-4543-8F45-296DC1B831C1}" type="presOf" srcId="{88DA192B-C141-4FD2-B116-E0030F3CBA28}" destId="{FADEA350-5A53-4ECF-AC47-BF279517FC43}" srcOrd="0" destOrd="1" presId="urn:microsoft.com/office/officeart/2018/2/layout/IconVerticalSolidList"/>
    <dgm:cxn modelId="{68C25343-779D-4915-9F18-FFC4CC7924AA}" type="presParOf" srcId="{283665B2-8390-4A02-A52F-D31D4C2E1D91}" destId="{B329C286-21FC-43BA-B549-1CA545D08619}" srcOrd="0" destOrd="0" presId="urn:microsoft.com/office/officeart/2018/2/layout/IconVerticalSolidList"/>
    <dgm:cxn modelId="{B05B760A-7963-4061-B1AA-492BAA5B3ED8}" type="presParOf" srcId="{B329C286-21FC-43BA-B549-1CA545D08619}" destId="{D634915C-607A-497E-AC70-6DA03E31FB7D}" srcOrd="0" destOrd="0" presId="urn:microsoft.com/office/officeart/2018/2/layout/IconVerticalSolidList"/>
    <dgm:cxn modelId="{ECF935C5-724D-4750-B8CD-71D392B239CF}" type="presParOf" srcId="{B329C286-21FC-43BA-B549-1CA545D08619}" destId="{AC36CC66-18FA-46E4-B076-1441DD1FD335}" srcOrd="1" destOrd="0" presId="urn:microsoft.com/office/officeart/2018/2/layout/IconVerticalSolidList"/>
    <dgm:cxn modelId="{D22C976C-4D4A-4DBA-BEE1-52852103C6AB}" type="presParOf" srcId="{B329C286-21FC-43BA-B549-1CA545D08619}" destId="{A7322415-76F9-47B1-BB7A-8B616BD8B370}" srcOrd="2" destOrd="0" presId="urn:microsoft.com/office/officeart/2018/2/layout/IconVerticalSolidList"/>
    <dgm:cxn modelId="{C7569998-77BF-4990-B315-8362B9FC8ED5}" type="presParOf" srcId="{B329C286-21FC-43BA-B549-1CA545D08619}" destId="{99AE7769-40BC-4E6F-9D53-740B3F3CE561}" srcOrd="3" destOrd="0" presId="urn:microsoft.com/office/officeart/2018/2/layout/IconVerticalSolidList"/>
    <dgm:cxn modelId="{0EA84862-8756-49BC-9943-08DC796ACBC2}" type="presParOf" srcId="{283665B2-8390-4A02-A52F-D31D4C2E1D91}" destId="{FD3E7F11-0AE3-433F-BB9D-51647B461D2E}" srcOrd="1" destOrd="0" presId="urn:microsoft.com/office/officeart/2018/2/layout/IconVerticalSolidList"/>
    <dgm:cxn modelId="{A85B50A9-622E-459D-B76B-A8E7F37D5233}" type="presParOf" srcId="{283665B2-8390-4A02-A52F-D31D4C2E1D91}" destId="{B82909DE-FA57-4A6C-9AD9-6F346052B7C0}" srcOrd="2" destOrd="0" presId="urn:microsoft.com/office/officeart/2018/2/layout/IconVerticalSolidList"/>
    <dgm:cxn modelId="{5270D38E-6FB4-420C-B150-4C694FE7B041}" type="presParOf" srcId="{B82909DE-FA57-4A6C-9AD9-6F346052B7C0}" destId="{6396A60E-CC5E-4777-AEAB-12A232B3E46B}" srcOrd="0" destOrd="0" presId="urn:microsoft.com/office/officeart/2018/2/layout/IconVerticalSolidList"/>
    <dgm:cxn modelId="{CE09EDCD-6A97-4128-AF93-99495DD8D318}" type="presParOf" srcId="{B82909DE-FA57-4A6C-9AD9-6F346052B7C0}" destId="{2C2A11D6-EE75-49A5-BA9A-720AA17C9E67}" srcOrd="1" destOrd="0" presId="urn:microsoft.com/office/officeart/2018/2/layout/IconVerticalSolidList"/>
    <dgm:cxn modelId="{3FFF1564-25EF-4F2C-9E07-4EE24C437612}" type="presParOf" srcId="{B82909DE-FA57-4A6C-9AD9-6F346052B7C0}" destId="{FC9E2B28-6E95-438E-AE07-6C1241721E13}" srcOrd="2" destOrd="0" presId="urn:microsoft.com/office/officeart/2018/2/layout/IconVerticalSolidList"/>
    <dgm:cxn modelId="{82075AF9-AE85-4E0D-A1F0-45CE5911CF31}" type="presParOf" srcId="{B82909DE-FA57-4A6C-9AD9-6F346052B7C0}" destId="{7782E783-B14E-4C3C-AB30-2865E06BFDF7}" srcOrd="3" destOrd="0" presId="urn:microsoft.com/office/officeart/2018/2/layout/IconVerticalSolidList"/>
    <dgm:cxn modelId="{FBF45AC4-2A95-4F95-BA02-E7F795736F8A}" type="presParOf" srcId="{B82909DE-FA57-4A6C-9AD9-6F346052B7C0}" destId="{FADEA350-5A53-4ECF-AC47-BF279517FC43}" srcOrd="4" destOrd="0" presId="urn:microsoft.com/office/officeart/2018/2/layout/IconVerticalSolidList"/>
    <dgm:cxn modelId="{7E11FC10-D8CF-46CA-862B-78BFC4835E66}" type="presParOf" srcId="{283665B2-8390-4A02-A52F-D31D4C2E1D91}" destId="{A7BA941C-8B92-422E-A907-4A38089F68A9}" srcOrd="3" destOrd="0" presId="urn:microsoft.com/office/officeart/2018/2/layout/IconVerticalSolidList"/>
    <dgm:cxn modelId="{E37EB552-A109-4498-A241-3F398CB1F159}" type="presParOf" srcId="{283665B2-8390-4A02-A52F-D31D4C2E1D91}" destId="{ED3D135C-3A67-429A-A97B-4A961FA40271}" srcOrd="4" destOrd="0" presId="urn:microsoft.com/office/officeart/2018/2/layout/IconVerticalSolidList"/>
    <dgm:cxn modelId="{83B96040-DB67-45E5-9935-A86C8BFD150A}" type="presParOf" srcId="{ED3D135C-3A67-429A-A97B-4A961FA40271}" destId="{002B58E1-8B50-4A2C-92B4-5D270720A9E3}" srcOrd="0" destOrd="0" presId="urn:microsoft.com/office/officeart/2018/2/layout/IconVerticalSolidList"/>
    <dgm:cxn modelId="{80568E88-88A9-4AA8-AFBC-B3ECB22FE61C}" type="presParOf" srcId="{ED3D135C-3A67-429A-A97B-4A961FA40271}" destId="{A385044B-6938-4BA4-9E86-66CA1757DD8E}" srcOrd="1" destOrd="0" presId="urn:microsoft.com/office/officeart/2018/2/layout/IconVerticalSolidList"/>
    <dgm:cxn modelId="{2BF78E02-C516-456B-B286-DBF8A0F0933B}" type="presParOf" srcId="{ED3D135C-3A67-429A-A97B-4A961FA40271}" destId="{C82FADFA-5E50-45AF-AEEB-663D6F77B695}" srcOrd="2" destOrd="0" presId="urn:microsoft.com/office/officeart/2018/2/layout/IconVerticalSolidList"/>
    <dgm:cxn modelId="{A4495EAC-DED5-4289-A19D-BCEAF15204C9}" type="presParOf" srcId="{ED3D135C-3A67-429A-A97B-4A961FA40271}" destId="{9B7902A8-96D7-4C4B-88A0-2AD042F819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A682E-9839-4929-A72E-48802C6973E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A9B15-BC6B-4FFB-A8D3-C3DF2F13D64D}">
      <dgm:prSet custT="1"/>
      <dgm:spPr/>
      <dgm:t>
        <a:bodyPr/>
        <a:lstStyle/>
        <a:p>
          <a:pPr>
            <a:defRPr cap="all"/>
          </a:pPr>
          <a:r>
            <a:rPr lang="en-US" sz="2800" dirty="0"/>
            <a:t>GPA – Reflecting work ethic</a:t>
          </a:r>
        </a:p>
      </dgm:t>
    </dgm:pt>
    <dgm:pt modelId="{E6CEB9CE-070D-46E8-8CF7-0F68314CD670}" type="parTrans" cxnId="{98A99798-E0E0-4302-B970-7769DF14C775}">
      <dgm:prSet/>
      <dgm:spPr/>
      <dgm:t>
        <a:bodyPr/>
        <a:lstStyle/>
        <a:p>
          <a:endParaRPr lang="en-US"/>
        </a:p>
      </dgm:t>
    </dgm:pt>
    <dgm:pt modelId="{42F2DB08-0161-411D-B2FC-1E48380E570F}" type="sibTrans" cxnId="{98A99798-E0E0-4302-B970-7769DF14C775}">
      <dgm:prSet/>
      <dgm:spPr/>
      <dgm:t>
        <a:bodyPr/>
        <a:lstStyle/>
        <a:p>
          <a:endParaRPr lang="en-US"/>
        </a:p>
      </dgm:t>
    </dgm:pt>
    <dgm:pt modelId="{455E2331-2513-433E-8580-C48C114AF67D}">
      <dgm:prSet custT="1"/>
      <dgm:spPr/>
      <dgm:t>
        <a:bodyPr/>
        <a:lstStyle/>
        <a:p>
          <a:pPr>
            <a:defRPr cap="all"/>
          </a:pPr>
          <a:r>
            <a:rPr lang="en-US" sz="2800" dirty="0"/>
            <a:t>Clubs / Involvement – Leadership positions</a:t>
          </a:r>
        </a:p>
      </dgm:t>
    </dgm:pt>
    <dgm:pt modelId="{1C8CAD7A-D146-4E69-B840-6C60D0A3C8BA}" type="parTrans" cxnId="{B1726070-8229-4E27-AF69-31EBCA25ABD6}">
      <dgm:prSet/>
      <dgm:spPr/>
      <dgm:t>
        <a:bodyPr/>
        <a:lstStyle/>
        <a:p>
          <a:endParaRPr lang="en-US"/>
        </a:p>
      </dgm:t>
    </dgm:pt>
    <dgm:pt modelId="{1E2322CF-46DA-48BE-AF3A-D9A5EAFED3F3}" type="sibTrans" cxnId="{B1726070-8229-4E27-AF69-31EBCA25ABD6}">
      <dgm:prSet/>
      <dgm:spPr/>
      <dgm:t>
        <a:bodyPr/>
        <a:lstStyle/>
        <a:p>
          <a:endParaRPr lang="en-US"/>
        </a:p>
      </dgm:t>
    </dgm:pt>
    <dgm:pt modelId="{1269E012-2073-4AE2-B766-85598EC09031}">
      <dgm:prSet custT="1"/>
      <dgm:spPr/>
      <dgm:t>
        <a:bodyPr/>
        <a:lstStyle/>
        <a:p>
          <a:pPr>
            <a:defRPr cap="all"/>
          </a:pPr>
          <a:r>
            <a:rPr lang="en-US" sz="2800" dirty="0"/>
            <a:t>Experience – Internships</a:t>
          </a:r>
        </a:p>
      </dgm:t>
    </dgm:pt>
    <dgm:pt modelId="{4A1D74C2-52EA-459F-B0DA-7505B05B0B22}" type="parTrans" cxnId="{C7B09D76-3668-4213-B474-2D28F6965D24}">
      <dgm:prSet/>
      <dgm:spPr/>
      <dgm:t>
        <a:bodyPr/>
        <a:lstStyle/>
        <a:p>
          <a:endParaRPr lang="en-US"/>
        </a:p>
      </dgm:t>
    </dgm:pt>
    <dgm:pt modelId="{685EF49D-83E5-4954-859D-059DA3A8FE64}" type="sibTrans" cxnId="{C7B09D76-3668-4213-B474-2D28F6965D24}">
      <dgm:prSet/>
      <dgm:spPr/>
      <dgm:t>
        <a:bodyPr/>
        <a:lstStyle/>
        <a:p>
          <a:endParaRPr lang="en-US"/>
        </a:p>
      </dgm:t>
    </dgm:pt>
    <dgm:pt modelId="{4790534F-596C-434E-AFB5-1A1417D90DC5}" type="pres">
      <dgm:prSet presAssocID="{AF7A682E-9839-4929-A72E-48802C6973E8}" presName="root" presStyleCnt="0">
        <dgm:presLayoutVars>
          <dgm:dir/>
          <dgm:resizeHandles val="exact"/>
        </dgm:presLayoutVars>
      </dgm:prSet>
      <dgm:spPr/>
    </dgm:pt>
    <dgm:pt modelId="{3CBC8892-6D62-4329-BC85-4466011862DF}" type="pres">
      <dgm:prSet presAssocID="{40FA9B15-BC6B-4FFB-A8D3-C3DF2F13D64D}" presName="compNode" presStyleCnt="0"/>
      <dgm:spPr/>
    </dgm:pt>
    <dgm:pt modelId="{05A44A30-FA4E-4009-81BF-716442EB6FA3}" type="pres">
      <dgm:prSet presAssocID="{40FA9B15-BC6B-4FFB-A8D3-C3DF2F13D64D}" presName="iconBgRect" presStyleLbl="bgShp" presStyleIdx="0" presStyleCnt="3"/>
      <dgm:spPr/>
    </dgm:pt>
    <dgm:pt modelId="{573F839E-2A1D-430B-A844-E6B416D07C71}" type="pres">
      <dgm:prSet presAssocID="{40FA9B15-BC6B-4FFB-A8D3-C3DF2F13D64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0295F2E-8BE9-4223-96DF-F6481BDE6CFF}" type="pres">
      <dgm:prSet presAssocID="{40FA9B15-BC6B-4FFB-A8D3-C3DF2F13D64D}" presName="spaceRect" presStyleCnt="0"/>
      <dgm:spPr/>
    </dgm:pt>
    <dgm:pt modelId="{C3DF4F3F-962E-4E27-AD85-4B25A8702C9F}" type="pres">
      <dgm:prSet presAssocID="{40FA9B15-BC6B-4FFB-A8D3-C3DF2F13D64D}" presName="textRect" presStyleLbl="revTx" presStyleIdx="0" presStyleCnt="3">
        <dgm:presLayoutVars>
          <dgm:chMax val="1"/>
          <dgm:chPref val="1"/>
        </dgm:presLayoutVars>
      </dgm:prSet>
      <dgm:spPr/>
    </dgm:pt>
    <dgm:pt modelId="{5E383A2B-970B-4494-BFD9-61484482AC31}" type="pres">
      <dgm:prSet presAssocID="{42F2DB08-0161-411D-B2FC-1E48380E570F}" presName="sibTrans" presStyleCnt="0"/>
      <dgm:spPr/>
    </dgm:pt>
    <dgm:pt modelId="{1E9246A8-C64E-4C5C-8A65-D9BD158C7C73}" type="pres">
      <dgm:prSet presAssocID="{455E2331-2513-433E-8580-C48C114AF67D}" presName="compNode" presStyleCnt="0"/>
      <dgm:spPr/>
    </dgm:pt>
    <dgm:pt modelId="{02E8DE6B-55C0-4292-8EE6-915B5E25F4B2}" type="pres">
      <dgm:prSet presAssocID="{455E2331-2513-433E-8580-C48C114AF67D}" presName="iconBgRect" presStyleLbl="bgShp" presStyleIdx="1" presStyleCnt="3"/>
      <dgm:spPr>
        <a:solidFill>
          <a:schemeClr val="accent2">
            <a:lumMod val="60000"/>
            <a:lumOff val="40000"/>
          </a:schemeClr>
        </a:solidFill>
      </dgm:spPr>
    </dgm:pt>
    <dgm:pt modelId="{E21F2029-69C1-4FF6-95D1-1A60D9318832}" type="pres">
      <dgm:prSet presAssocID="{455E2331-2513-433E-8580-C48C114AF67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F2F5C500-EABA-423B-ADC5-E23874BD6197}" type="pres">
      <dgm:prSet presAssocID="{455E2331-2513-433E-8580-C48C114AF67D}" presName="spaceRect" presStyleCnt="0"/>
      <dgm:spPr/>
    </dgm:pt>
    <dgm:pt modelId="{3A853155-6DA3-4D87-A60E-F7DBE872C014}" type="pres">
      <dgm:prSet presAssocID="{455E2331-2513-433E-8580-C48C114AF67D}" presName="textRect" presStyleLbl="revTx" presStyleIdx="1" presStyleCnt="3" custScaleX="135467">
        <dgm:presLayoutVars>
          <dgm:chMax val="1"/>
          <dgm:chPref val="1"/>
        </dgm:presLayoutVars>
      </dgm:prSet>
      <dgm:spPr/>
    </dgm:pt>
    <dgm:pt modelId="{CF57F00D-57B4-4A23-9563-61B692F21110}" type="pres">
      <dgm:prSet presAssocID="{1E2322CF-46DA-48BE-AF3A-D9A5EAFED3F3}" presName="sibTrans" presStyleCnt="0"/>
      <dgm:spPr/>
    </dgm:pt>
    <dgm:pt modelId="{D51E0FD6-4631-4C1E-A297-19E9E957563B}" type="pres">
      <dgm:prSet presAssocID="{1269E012-2073-4AE2-B766-85598EC09031}" presName="compNode" presStyleCnt="0"/>
      <dgm:spPr/>
    </dgm:pt>
    <dgm:pt modelId="{B1DFF3C8-2423-4BBD-B3D9-B4F74D1470B6}" type="pres">
      <dgm:prSet presAssocID="{1269E012-2073-4AE2-B766-85598EC09031}" presName="iconBgRect" presStyleLbl="bgShp" presStyleIdx="2" presStyleCnt="3"/>
      <dgm:spPr>
        <a:solidFill>
          <a:schemeClr val="accent2">
            <a:lumMod val="75000"/>
          </a:schemeClr>
        </a:solidFill>
      </dgm:spPr>
    </dgm:pt>
    <dgm:pt modelId="{E05F6C6B-355A-4B51-90CB-2EDC66BB8C58}" type="pres">
      <dgm:prSet presAssocID="{1269E012-2073-4AE2-B766-85598EC090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5571CB68-E4F5-4CE9-9F10-3554419AAB45}" type="pres">
      <dgm:prSet presAssocID="{1269E012-2073-4AE2-B766-85598EC09031}" presName="spaceRect" presStyleCnt="0"/>
      <dgm:spPr/>
    </dgm:pt>
    <dgm:pt modelId="{6B4C5706-29C1-4ED7-B786-6375C2F54933}" type="pres">
      <dgm:prSet presAssocID="{1269E012-2073-4AE2-B766-85598EC09031}" presName="textRect" presStyleLbl="revTx" presStyleIdx="2" presStyleCnt="3">
        <dgm:presLayoutVars>
          <dgm:chMax val="1"/>
          <dgm:chPref val="1"/>
        </dgm:presLayoutVars>
      </dgm:prSet>
      <dgm:spPr/>
    </dgm:pt>
  </dgm:ptLst>
  <dgm:cxnLst>
    <dgm:cxn modelId="{606E2670-B6CD-4A98-B77B-EBA61218743F}" type="presOf" srcId="{40FA9B15-BC6B-4FFB-A8D3-C3DF2F13D64D}" destId="{C3DF4F3F-962E-4E27-AD85-4B25A8702C9F}" srcOrd="0" destOrd="0" presId="urn:microsoft.com/office/officeart/2018/5/layout/IconCircleLabelList"/>
    <dgm:cxn modelId="{B1726070-8229-4E27-AF69-31EBCA25ABD6}" srcId="{AF7A682E-9839-4929-A72E-48802C6973E8}" destId="{455E2331-2513-433E-8580-C48C114AF67D}" srcOrd="1" destOrd="0" parTransId="{1C8CAD7A-D146-4E69-B840-6C60D0A3C8BA}" sibTransId="{1E2322CF-46DA-48BE-AF3A-D9A5EAFED3F3}"/>
    <dgm:cxn modelId="{C7B09D76-3668-4213-B474-2D28F6965D24}" srcId="{AF7A682E-9839-4929-A72E-48802C6973E8}" destId="{1269E012-2073-4AE2-B766-85598EC09031}" srcOrd="2" destOrd="0" parTransId="{4A1D74C2-52EA-459F-B0DA-7505B05B0B22}" sibTransId="{685EF49D-83E5-4954-859D-059DA3A8FE64}"/>
    <dgm:cxn modelId="{0F8B008A-C963-4A15-A818-04969A4EEC80}" type="presOf" srcId="{1269E012-2073-4AE2-B766-85598EC09031}" destId="{6B4C5706-29C1-4ED7-B786-6375C2F54933}" srcOrd="0" destOrd="0" presId="urn:microsoft.com/office/officeart/2018/5/layout/IconCircleLabelList"/>
    <dgm:cxn modelId="{98A99798-E0E0-4302-B970-7769DF14C775}" srcId="{AF7A682E-9839-4929-A72E-48802C6973E8}" destId="{40FA9B15-BC6B-4FFB-A8D3-C3DF2F13D64D}" srcOrd="0" destOrd="0" parTransId="{E6CEB9CE-070D-46E8-8CF7-0F68314CD670}" sibTransId="{42F2DB08-0161-411D-B2FC-1E48380E570F}"/>
    <dgm:cxn modelId="{40AAE49D-DEEB-4B9E-B1D7-0790C79208C0}" type="presOf" srcId="{AF7A682E-9839-4929-A72E-48802C6973E8}" destId="{4790534F-596C-434E-AFB5-1A1417D90DC5}" srcOrd="0" destOrd="0" presId="urn:microsoft.com/office/officeart/2018/5/layout/IconCircleLabelList"/>
    <dgm:cxn modelId="{9FFD79AE-D855-48DD-BB5B-A2668FBF4C39}" type="presOf" srcId="{455E2331-2513-433E-8580-C48C114AF67D}" destId="{3A853155-6DA3-4D87-A60E-F7DBE872C014}" srcOrd="0" destOrd="0" presId="urn:microsoft.com/office/officeart/2018/5/layout/IconCircleLabelList"/>
    <dgm:cxn modelId="{46239DF3-F31D-4CAD-91E6-FD0738023D65}" type="presParOf" srcId="{4790534F-596C-434E-AFB5-1A1417D90DC5}" destId="{3CBC8892-6D62-4329-BC85-4466011862DF}" srcOrd="0" destOrd="0" presId="urn:microsoft.com/office/officeart/2018/5/layout/IconCircleLabelList"/>
    <dgm:cxn modelId="{8203B266-D99A-4008-9CCB-955F4896D62D}" type="presParOf" srcId="{3CBC8892-6D62-4329-BC85-4466011862DF}" destId="{05A44A30-FA4E-4009-81BF-716442EB6FA3}" srcOrd="0" destOrd="0" presId="urn:microsoft.com/office/officeart/2018/5/layout/IconCircleLabelList"/>
    <dgm:cxn modelId="{A7330461-07DB-4912-91CB-D82DF1D3705A}" type="presParOf" srcId="{3CBC8892-6D62-4329-BC85-4466011862DF}" destId="{573F839E-2A1D-430B-A844-E6B416D07C71}" srcOrd="1" destOrd="0" presId="urn:microsoft.com/office/officeart/2018/5/layout/IconCircleLabelList"/>
    <dgm:cxn modelId="{1869865B-C59B-4ADF-B79C-1380C1150B8E}" type="presParOf" srcId="{3CBC8892-6D62-4329-BC85-4466011862DF}" destId="{B0295F2E-8BE9-4223-96DF-F6481BDE6CFF}" srcOrd="2" destOrd="0" presId="urn:microsoft.com/office/officeart/2018/5/layout/IconCircleLabelList"/>
    <dgm:cxn modelId="{F321100D-5B4D-4A9B-B6E5-32CFC7F96983}" type="presParOf" srcId="{3CBC8892-6D62-4329-BC85-4466011862DF}" destId="{C3DF4F3F-962E-4E27-AD85-4B25A8702C9F}" srcOrd="3" destOrd="0" presId="urn:microsoft.com/office/officeart/2018/5/layout/IconCircleLabelList"/>
    <dgm:cxn modelId="{2DEE2DA1-E493-41D3-8972-CC56127AA7A3}" type="presParOf" srcId="{4790534F-596C-434E-AFB5-1A1417D90DC5}" destId="{5E383A2B-970B-4494-BFD9-61484482AC31}" srcOrd="1" destOrd="0" presId="urn:microsoft.com/office/officeart/2018/5/layout/IconCircleLabelList"/>
    <dgm:cxn modelId="{FEF6389E-09E6-4CC6-8B0C-7768CD7B1421}" type="presParOf" srcId="{4790534F-596C-434E-AFB5-1A1417D90DC5}" destId="{1E9246A8-C64E-4C5C-8A65-D9BD158C7C73}" srcOrd="2" destOrd="0" presId="urn:microsoft.com/office/officeart/2018/5/layout/IconCircleLabelList"/>
    <dgm:cxn modelId="{61B96EFC-FE66-497A-A775-A41008BC30E9}" type="presParOf" srcId="{1E9246A8-C64E-4C5C-8A65-D9BD158C7C73}" destId="{02E8DE6B-55C0-4292-8EE6-915B5E25F4B2}" srcOrd="0" destOrd="0" presId="urn:microsoft.com/office/officeart/2018/5/layout/IconCircleLabelList"/>
    <dgm:cxn modelId="{3FE2F055-11C4-4C38-B65E-4B9EB9AE2812}" type="presParOf" srcId="{1E9246A8-C64E-4C5C-8A65-D9BD158C7C73}" destId="{E21F2029-69C1-4FF6-95D1-1A60D9318832}" srcOrd="1" destOrd="0" presId="urn:microsoft.com/office/officeart/2018/5/layout/IconCircleLabelList"/>
    <dgm:cxn modelId="{EACE2056-9291-4172-91B2-77EFF41FA779}" type="presParOf" srcId="{1E9246A8-C64E-4C5C-8A65-D9BD158C7C73}" destId="{F2F5C500-EABA-423B-ADC5-E23874BD6197}" srcOrd="2" destOrd="0" presId="urn:microsoft.com/office/officeart/2018/5/layout/IconCircleLabelList"/>
    <dgm:cxn modelId="{22F93286-DE26-48D9-94EA-1C4F89D7B3B3}" type="presParOf" srcId="{1E9246A8-C64E-4C5C-8A65-D9BD158C7C73}" destId="{3A853155-6DA3-4D87-A60E-F7DBE872C014}" srcOrd="3" destOrd="0" presId="urn:microsoft.com/office/officeart/2018/5/layout/IconCircleLabelList"/>
    <dgm:cxn modelId="{6D4AD2CB-1ABF-4E8E-BAB9-624AF9D97E7C}" type="presParOf" srcId="{4790534F-596C-434E-AFB5-1A1417D90DC5}" destId="{CF57F00D-57B4-4A23-9563-61B692F21110}" srcOrd="3" destOrd="0" presId="urn:microsoft.com/office/officeart/2018/5/layout/IconCircleLabelList"/>
    <dgm:cxn modelId="{D2653821-E71A-4E03-B4DD-4D4EAA5DA891}" type="presParOf" srcId="{4790534F-596C-434E-AFB5-1A1417D90DC5}" destId="{D51E0FD6-4631-4C1E-A297-19E9E957563B}" srcOrd="4" destOrd="0" presId="urn:microsoft.com/office/officeart/2018/5/layout/IconCircleLabelList"/>
    <dgm:cxn modelId="{EFE3CB63-F018-4248-B179-EF38B66084D7}" type="presParOf" srcId="{D51E0FD6-4631-4C1E-A297-19E9E957563B}" destId="{B1DFF3C8-2423-4BBD-B3D9-B4F74D1470B6}" srcOrd="0" destOrd="0" presId="urn:microsoft.com/office/officeart/2018/5/layout/IconCircleLabelList"/>
    <dgm:cxn modelId="{33BAB235-A30C-4083-84D7-6FE22F4954CA}" type="presParOf" srcId="{D51E0FD6-4631-4C1E-A297-19E9E957563B}" destId="{E05F6C6B-355A-4B51-90CB-2EDC66BB8C58}" srcOrd="1" destOrd="0" presId="urn:microsoft.com/office/officeart/2018/5/layout/IconCircleLabelList"/>
    <dgm:cxn modelId="{274AB076-8883-462F-BAB8-1F62948BC196}" type="presParOf" srcId="{D51E0FD6-4631-4C1E-A297-19E9E957563B}" destId="{5571CB68-E4F5-4CE9-9F10-3554419AAB45}" srcOrd="2" destOrd="0" presId="urn:microsoft.com/office/officeart/2018/5/layout/IconCircleLabelList"/>
    <dgm:cxn modelId="{13559E88-F0B3-4CE8-A66A-C152F8B0C0B4}" type="presParOf" srcId="{D51E0FD6-4631-4C1E-A297-19E9E957563B}" destId="{6B4C5706-29C1-4ED7-B786-6375C2F5493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9B3A5-7B5A-4CC4-A50D-E506C99CD494}" type="doc">
      <dgm:prSet loTypeId="urn:microsoft.com/office/officeart/2005/8/layout/list1" loCatId="list" qsTypeId="urn:microsoft.com/office/officeart/2005/8/quickstyle/simple1" qsCatId="simple" csTypeId="urn:microsoft.com/office/officeart/2018/5/colors/Iconchunking_neutralbg_accent1_2" csCatId="accent1" phldr="1"/>
      <dgm:spPr/>
      <dgm:t>
        <a:bodyPr/>
        <a:lstStyle/>
        <a:p>
          <a:endParaRPr lang="en-US"/>
        </a:p>
      </dgm:t>
    </dgm:pt>
    <dgm:pt modelId="{24EF7B56-6D44-49B5-B430-95FC827C1581}">
      <dgm:prSet custT="1"/>
      <dgm:spPr>
        <a:solidFill>
          <a:srgbClr val="52A335"/>
        </a:solidFill>
      </dgm:spPr>
      <dgm:t>
        <a:bodyPr/>
        <a:lstStyle/>
        <a:p>
          <a:pPr>
            <a:lnSpc>
              <a:spcPct val="100000"/>
            </a:lnSpc>
            <a:defRPr b="1"/>
          </a:pPr>
          <a:r>
            <a:rPr lang="en-US" sz="3200" dirty="0"/>
            <a:t>Soft Skills</a:t>
          </a:r>
        </a:p>
      </dgm:t>
    </dgm:pt>
    <dgm:pt modelId="{C7E1A200-6B68-47EF-A135-1041D61FC149}" type="parTrans" cxnId="{F64E72BB-CE77-4116-AE50-45486936AA94}">
      <dgm:prSet/>
      <dgm:spPr/>
      <dgm:t>
        <a:bodyPr/>
        <a:lstStyle/>
        <a:p>
          <a:endParaRPr lang="en-US"/>
        </a:p>
      </dgm:t>
    </dgm:pt>
    <dgm:pt modelId="{26EB8E95-6EB1-4E67-ADB7-3018D73767D0}" type="sibTrans" cxnId="{F64E72BB-CE77-4116-AE50-45486936AA94}">
      <dgm:prSet/>
      <dgm:spPr/>
      <dgm:t>
        <a:bodyPr/>
        <a:lstStyle/>
        <a:p>
          <a:endParaRPr lang="en-US"/>
        </a:p>
      </dgm:t>
    </dgm:pt>
    <dgm:pt modelId="{60CCED82-D463-4E06-B3DA-687F4FA1D978}">
      <dgm:prSet custT="1"/>
      <dgm:spPr/>
      <dgm:t>
        <a:bodyPr/>
        <a:lstStyle/>
        <a:p>
          <a:pPr>
            <a:lnSpc>
              <a:spcPct val="100000"/>
            </a:lnSpc>
          </a:pPr>
          <a:r>
            <a:rPr lang="en-US" sz="2800" dirty="0"/>
            <a:t>Eye Contact / Body Language</a:t>
          </a:r>
        </a:p>
      </dgm:t>
    </dgm:pt>
    <dgm:pt modelId="{902886D0-50D3-4A49-BA0F-9E6544D9294F}" type="parTrans" cxnId="{E18478C1-9CA5-4E77-8E54-08E6330B4600}">
      <dgm:prSet/>
      <dgm:spPr/>
      <dgm:t>
        <a:bodyPr/>
        <a:lstStyle/>
        <a:p>
          <a:endParaRPr lang="en-US"/>
        </a:p>
      </dgm:t>
    </dgm:pt>
    <dgm:pt modelId="{A91150CF-7AFB-4247-9755-F4E53700579A}" type="sibTrans" cxnId="{E18478C1-9CA5-4E77-8E54-08E6330B4600}">
      <dgm:prSet/>
      <dgm:spPr/>
      <dgm:t>
        <a:bodyPr/>
        <a:lstStyle/>
        <a:p>
          <a:endParaRPr lang="en-US"/>
        </a:p>
      </dgm:t>
    </dgm:pt>
    <dgm:pt modelId="{3F565E12-C192-4050-AE67-033B630BB25E}">
      <dgm:prSet custT="1"/>
      <dgm:spPr/>
      <dgm:t>
        <a:bodyPr/>
        <a:lstStyle/>
        <a:p>
          <a:pPr>
            <a:lnSpc>
              <a:spcPct val="100000"/>
            </a:lnSpc>
          </a:pPr>
          <a:r>
            <a:rPr lang="en-US" sz="2800" dirty="0"/>
            <a:t>Communication</a:t>
          </a:r>
        </a:p>
      </dgm:t>
    </dgm:pt>
    <dgm:pt modelId="{19180A67-5375-4AB1-8B3A-D096A480EAED}" type="parTrans" cxnId="{0255F7C2-F4F0-4ABC-9223-F43BA3872296}">
      <dgm:prSet/>
      <dgm:spPr/>
      <dgm:t>
        <a:bodyPr/>
        <a:lstStyle/>
        <a:p>
          <a:endParaRPr lang="en-US"/>
        </a:p>
      </dgm:t>
    </dgm:pt>
    <dgm:pt modelId="{6D988219-AA8B-4D5C-B7C1-B44E47BF26B5}" type="sibTrans" cxnId="{0255F7C2-F4F0-4ABC-9223-F43BA3872296}">
      <dgm:prSet/>
      <dgm:spPr/>
      <dgm:t>
        <a:bodyPr/>
        <a:lstStyle/>
        <a:p>
          <a:endParaRPr lang="en-US"/>
        </a:p>
      </dgm:t>
    </dgm:pt>
    <dgm:pt modelId="{DDB415B9-1666-4672-BAA7-D39EDAA3B713}">
      <dgm:prSet custT="1"/>
      <dgm:spPr/>
      <dgm:t>
        <a:bodyPr/>
        <a:lstStyle/>
        <a:p>
          <a:pPr>
            <a:lnSpc>
              <a:spcPct val="100000"/>
            </a:lnSpc>
          </a:pPr>
          <a:r>
            <a:rPr lang="en-US" sz="2800" dirty="0"/>
            <a:t>Critical Thinking</a:t>
          </a:r>
        </a:p>
      </dgm:t>
    </dgm:pt>
    <dgm:pt modelId="{00BEE1DE-EF15-4806-9292-1C3A6143391A}" type="parTrans" cxnId="{8E45175D-D96C-43DE-8F4C-85AC3C1E6054}">
      <dgm:prSet/>
      <dgm:spPr/>
      <dgm:t>
        <a:bodyPr/>
        <a:lstStyle/>
        <a:p>
          <a:endParaRPr lang="en-US"/>
        </a:p>
      </dgm:t>
    </dgm:pt>
    <dgm:pt modelId="{E980BCF2-11EC-4180-ACD8-78DCBFC3A2BE}" type="sibTrans" cxnId="{8E45175D-D96C-43DE-8F4C-85AC3C1E6054}">
      <dgm:prSet/>
      <dgm:spPr/>
      <dgm:t>
        <a:bodyPr/>
        <a:lstStyle/>
        <a:p>
          <a:endParaRPr lang="en-US"/>
        </a:p>
      </dgm:t>
    </dgm:pt>
    <dgm:pt modelId="{BF487C14-6157-49AB-8FD4-E69936C8A013}">
      <dgm:prSet custT="1"/>
      <dgm:spPr/>
      <dgm:t>
        <a:bodyPr/>
        <a:lstStyle/>
        <a:p>
          <a:pPr>
            <a:lnSpc>
              <a:spcPct val="100000"/>
            </a:lnSpc>
          </a:pPr>
          <a:r>
            <a:rPr lang="en-US" sz="2800" dirty="0"/>
            <a:t>Attention to Detail</a:t>
          </a:r>
        </a:p>
      </dgm:t>
    </dgm:pt>
    <dgm:pt modelId="{445BD5EA-B069-4FCC-BE2A-5EB156A9BE37}" type="parTrans" cxnId="{B2F3AC95-058D-451C-AEF9-FC31BAED239E}">
      <dgm:prSet/>
      <dgm:spPr/>
      <dgm:t>
        <a:bodyPr/>
        <a:lstStyle/>
        <a:p>
          <a:endParaRPr lang="en-US"/>
        </a:p>
      </dgm:t>
    </dgm:pt>
    <dgm:pt modelId="{68684E3C-A6B7-4D2E-8AA2-0C4C565973F3}" type="sibTrans" cxnId="{B2F3AC95-058D-451C-AEF9-FC31BAED239E}">
      <dgm:prSet/>
      <dgm:spPr/>
      <dgm:t>
        <a:bodyPr/>
        <a:lstStyle/>
        <a:p>
          <a:endParaRPr lang="en-US"/>
        </a:p>
      </dgm:t>
    </dgm:pt>
    <dgm:pt modelId="{639117CF-8974-405F-9289-7746DAA73760}">
      <dgm:prSet custT="1"/>
      <dgm:spPr>
        <a:solidFill>
          <a:srgbClr val="0B6828"/>
        </a:solidFill>
      </dgm:spPr>
      <dgm:t>
        <a:bodyPr/>
        <a:lstStyle/>
        <a:p>
          <a:pPr>
            <a:lnSpc>
              <a:spcPct val="100000"/>
            </a:lnSpc>
            <a:defRPr b="1"/>
          </a:pPr>
          <a:r>
            <a:rPr lang="en-US" sz="3200" dirty="0"/>
            <a:t>Hard Skills</a:t>
          </a:r>
        </a:p>
      </dgm:t>
    </dgm:pt>
    <dgm:pt modelId="{1179E66F-2201-45A9-BB78-191144BDB0CE}" type="parTrans" cxnId="{B292DEE6-1BF8-4960-B23B-1FEB92CC2F03}">
      <dgm:prSet/>
      <dgm:spPr/>
      <dgm:t>
        <a:bodyPr/>
        <a:lstStyle/>
        <a:p>
          <a:endParaRPr lang="en-US"/>
        </a:p>
      </dgm:t>
    </dgm:pt>
    <dgm:pt modelId="{D2219321-60E4-471E-A38E-17A301DB0E43}" type="sibTrans" cxnId="{B292DEE6-1BF8-4960-B23B-1FEB92CC2F03}">
      <dgm:prSet/>
      <dgm:spPr/>
      <dgm:t>
        <a:bodyPr/>
        <a:lstStyle/>
        <a:p>
          <a:endParaRPr lang="en-US"/>
        </a:p>
      </dgm:t>
    </dgm:pt>
    <dgm:pt modelId="{BFA01A6F-9999-4A47-AA53-6A7DE2A9D388}">
      <dgm:prSet custT="1"/>
      <dgm:spPr/>
      <dgm:t>
        <a:bodyPr/>
        <a:lstStyle/>
        <a:p>
          <a:pPr>
            <a:lnSpc>
              <a:spcPct val="100000"/>
            </a:lnSpc>
          </a:pPr>
          <a:r>
            <a:rPr lang="en-US" sz="2800" dirty="0"/>
            <a:t>Technical - Microsoft Excel / Python / PowerPoint</a:t>
          </a:r>
        </a:p>
      </dgm:t>
    </dgm:pt>
    <dgm:pt modelId="{BF715BD4-D419-46E0-B016-C768CA7BF502}" type="parTrans" cxnId="{4A798C16-D2B9-468B-A631-70EAC384235C}">
      <dgm:prSet/>
      <dgm:spPr/>
      <dgm:t>
        <a:bodyPr/>
        <a:lstStyle/>
        <a:p>
          <a:endParaRPr lang="en-US"/>
        </a:p>
      </dgm:t>
    </dgm:pt>
    <dgm:pt modelId="{93AA1B11-E960-4904-9FEE-17A1726D61B8}" type="sibTrans" cxnId="{4A798C16-D2B9-468B-A631-70EAC384235C}">
      <dgm:prSet/>
      <dgm:spPr/>
      <dgm:t>
        <a:bodyPr/>
        <a:lstStyle/>
        <a:p>
          <a:endParaRPr lang="en-US"/>
        </a:p>
      </dgm:t>
    </dgm:pt>
    <dgm:pt modelId="{E01C43EC-766E-49A6-AB71-71B35FB667F9}">
      <dgm:prSet custT="1"/>
      <dgm:spPr/>
      <dgm:t>
        <a:bodyPr/>
        <a:lstStyle/>
        <a:p>
          <a:pPr>
            <a:lnSpc>
              <a:spcPct val="100000"/>
            </a:lnSpc>
          </a:pPr>
          <a:r>
            <a:rPr lang="en-US" sz="2800" dirty="0"/>
            <a:t>Core Concepts – Read/Interpret Financial Statement </a:t>
          </a:r>
        </a:p>
      </dgm:t>
    </dgm:pt>
    <dgm:pt modelId="{379DDFF8-3E3E-4D62-AB0B-5B02A740C15D}" type="parTrans" cxnId="{998DDCEE-5386-4931-917E-4563B7A283DF}">
      <dgm:prSet/>
      <dgm:spPr/>
      <dgm:t>
        <a:bodyPr/>
        <a:lstStyle/>
        <a:p>
          <a:endParaRPr lang="en-US"/>
        </a:p>
      </dgm:t>
    </dgm:pt>
    <dgm:pt modelId="{529D145D-C1A7-4286-9AFC-385ECAAC910B}" type="sibTrans" cxnId="{998DDCEE-5386-4931-917E-4563B7A283DF}">
      <dgm:prSet/>
      <dgm:spPr/>
      <dgm:t>
        <a:bodyPr/>
        <a:lstStyle/>
        <a:p>
          <a:endParaRPr lang="en-US"/>
        </a:p>
      </dgm:t>
    </dgm:pt>
    <dgm:pt modelId="{00FDD095-C78B-7B44-967F-6F0A8ADF734C}" type="pres">
      <dgm:prSet presAssocID="{4AD9B3A5-7B5A-4CC4-A50D-E506C99CD494}" presName="linear" presStyleCnt="0">
        <dgm:presLayoutVars>
          <dgm:dir/>
          <dgm:animLvl val="lvl"/>
          <dgm:resizeHandles val="exact"/>
        </dgm:presLayoutVars>
      </dgm:prSet>
      <dgm:spPr/>
    </dgm:pt>
    <dgm:pt modelId="{A948B575-B467-2746-AC8E-25F219F3CC2C}" type="pres">
      <dgm:prSet presAssocID="{24EF7B56-6D44-49B5-B430-95FC827C1581}" presName="parentLin" presStyleCnt="0"/>
      <dgm:spPr/>
    </dgm:pt>
    <dgm:pt modelId="{8BA2C4F8-9023-CD42-BF4F-89F9937B6D15}" type="pres">
      <dgm:prSet presAssocID="{24EF7B56-6D44-49B5-B430-95FC827C1581}" presName="parentLeftMargin" presStyleLbl="node1" presStyleIdx="0" presStyleCnt="2"/>
      <dgm:spPr/>
    </dgm:pt>
    <dgm:pt modelId="{5C9C7C3F-8590-7245-8053-98047FCD9493}" type="pres">
      <dgm:prSet presAssocID="{24EF7B56-6D44-49B5-B430-95FC827C1581}" presName="parentText" presStyleLbl="node1" presStyleIdx="0" presStyleCnt="2">
        <dgm:presLayoutVars>
          <dgm:chMax val="0"/>
          <dgm:bulletEnabled val="1"/>
        </dgm:presLayoutVars>
      </dgm:prSet>
      <dgm:spPr/>
    </dgm:pt>
    <dgm:pt modelId="{E37604FE-0EAF-BD4C-9FD1-49DDCD82B86D}" type="pres">
      <dgm:prSet presAssocID="{24EF7B56-6D44-49B5-B430-95FC827C1581}" presName="negativeSpace" presStyleCnt="0"/>
      <dgm:spPr/>
    </dgm:pt>
    <dgm:pt modelId="{7F286309-99C7-9C40-96D6-5011BD555199}" type="pres">
      <dgm:prSet presAssocID="{24EF7B56-6D44-49B5-B430-95FC827C1581}" presName="childText" presStyleLbl="conFgAcc1" presStyleIdx="0" presStyleCnt="2">
        <dgm:presLayoutVars>
          <dgm:bulletEnabled val="1"/>
        </dgm:presLayoutVars>
      </dgm:prSet>
      <dgm:spPr/>
    </dgm:pt>
    <dgm:pt modelId="{6D23D5A7-2B6D-B94F-AC06-B668B01CF90C}" type="pres">
      <dgm:prSet presAssocID="{26EB8E95-6EB1-4E67-ADB7-3018D73767D0}" presName="spaceBetweenRectangles" presStyleCnt="0"/>
      <dgm:spPr/>
    </dgm:pt>
    <dgm:pt modelId="{19EEA38C-693C-2A45-B939-793D07BD9C0E}" type="pres">
      <dgm:prSet presAssocID="{639117CF-8974-405F-9289-7746DAA73760}" presName="parentLin" presStyleCnt="0"/>
      <dgm:spPr/>
    </dgm:pt>
    <dgm:pt modelId="{71B57099-8F50-9248-A56D-70EDDD270FD0}" type="pres">
      <dgm:prSet presAssocID="{639117CF-8974-405F-9289-7746DAA73760}" presName="parentLeftMargin" presStyleLbl="node1" presStyleIdx="0" presStyleCnt="2"/>
      <dgm:spPr/>
    </dgm:pt>
    <dgm:pt modelId="{6CEAD703-9F4B-6441-9CFA-F3053A247F4A}" type="pres">
      <dgm:prSet presAssocID="{639117CF-8974-405F-9289-7746DAA73760}" presName="parentText" presStyleLbl="node1" presStyleIdx="1" presStyleCnt="2">
        <dgm:presLayoutVars>
          <dgm:chMax val="0"/>
          <dgm:bulletEnabled val="1"/>
        </dgm:presLayoutVars>
      </dgm:prSet>
      <dgm:spPr/>
    </dgm:pt>
    <dgm:pt modelId="{2010A958-C362-614E-9456-AF207118786D}" type="pres">
      <dgm:prSet presAssocID="{639117CF-8974-405F-9289-7746DAA73760}" presName="negativeSpace" presStyleCnt="0"/>
      <dgm:spPr/>
    </dgm:pt>
    <dgm:pt modelId="{E7BCF387-28B5-D848-8EC1-8D945BBAEFDC}" type="pres">
      <dgm:prSet presAssocID="{639117CF-8974-405F-9289-7746DAA73760}" presName="childText" presStyleLbl="conFgAcc1" presStyleIdx="1" presStyleCnt="2">
        <dgm:presLayoutVars>
          <dgm:bulletEnabled val="1"/>
        </dgm:presLayoutVars>
      </dgm:prSet>
      <dgm:spPr/>
    </dgm:pt>
  </dgm:ptLst>
  <dgm:cxnLst>
    <dgm:cxn modelId="{14979100-013D-8A40-8F52-C7498A4D8D98}" type="presOf" srcId="{639117CF-8974-405F-9289-7746DAA73760}" destId="{6CEAD703-9F4B-6441-9CFA-F3053A247F4A}" srcOrd="1" destOrd="0" presId="urn:microsoft.com/office/officeart/2005/8/layout/list1"/>
    <dgm:cxn modelId="{770A4907-71C6-2942-B25A-3C4A5EE7B9A3}" type="presOf" srcId="{24EF7B56-6D44-49B5-B430-95FC827C1581}" destId="{8BA2C4F8-9023-CD42-BF4F-89F9937B6D15}" srcOrd="0" destOrd="0" presId="urn:microsoft.com/office/officeart/2005/8/layout/list1"/>
    <dgm:cxn modelId="{4A798C16-D2B9-468B-A631-70EAC384235C}" srcId="{639117CF-8974-405F-9289-7746DAA73760}" destId="{BFA01A6F-9999-4A47-AA53-6A7DE2A9D388}" srcOrd="0" destOrd="0" parTransId="{BF715BD4-D419-46E0-B016-C768CA7BF502}" sibTransId="{93AA1B11-E960-4904-9FEE-17A1726D61B8}"/>
    <dgm:cxn modelId="{8E45175D-D96C-43DE-8F4C-85AC3C1E6054}" srcId="{24EF7B56-6D44-49B5-B430-95FC827C1581}" destId="{DDB415B9-1666-4672-BAA7-D39EDAA3B713}" srcOrd="2" destOrd="0" parTransId="{00BEE1DE-EF15-4806-9292-1C3A6143391A}" sibTransId="{E980BCF2-11EC-4180-ACD8-78DCBFC3A2BE}"/>
    <dgm:cxn modelId="{82292A5E-04CE-B64B-823D-65D4AC43A9FD}" type="presOf" srcId="{639117CF-8974-405F-9289-7746DAA73760}" destId="{71B57099-8F50-9248-A56D-70EDDD270FD0}" srcOrd="0" destOrd="0" presId="urn:microsoft.com/office/officeart/2005/8/layout/list1"/>
    <dgm:cxn modelId="{5CE7EA46-0A7F-0B4F-B897-529D1C0F519B}" type="presOf" srcId="{24EF7B56-6D44-49B5-B430-95FC827C1581}" destId="{5C9C7C3F-8590-7245-8053-98047FCD9493}" srcOrd="1" destOrd="0" presId="urn:microsoft.com/office/officeart/2005/8/layout/list1"/>
    <dgm:cxn modelId="{ECBD5D8D-4086-A34A-8136-C215F5ECFCA7}" type="presOf" srcId="{BFA01A6F-9999-4A47-AA53-6A7DE2A9D388}" destId="{E7BCF387-28B5-D848-8EC1-8D945BBAEFDC}" srcOrd="0" destOrd="0" presId="urn:microsoft.com/office/officeart/2005/8/layout/list1"/>
    <dgm:cxn modelId="{B2F3AC95-058D-451C-AEF9-FC31BAED239E}" srcId="{24EF7B56-6D44-49B5-B430-95FC827C1581}" destId="{BF487C14-6157-49AB-8FD4-E69936C8A013}" srcOrd="3" destOrd="0" parTransId="{445BD5EA-B069-4FCC-BE2A-5EB156A9BE37}" sibTransId="{68684E3C-A6B7-4D2E-8AA2-0C4C565973F3}"/>
    <dgm:cxn modelId="{F64E72BB-CE77-4116-AE50-45486936AA94}" srcId="{4AD9B3A5-7B5A-4CC4-A50D-E506C99CD494}" destId="{24EF7B56-6D44-49B5-B430-95FC827C1581}" srcOrd="0" destOrd="0" parTransId="{C7E1A200-6B68-47EF-A135-1041D61FC149}" sibTransId="{26EB8E95-6EB1-4E67-ADB7-3018D73767D0}"/>
    <dgm:cxn modelId="{494A77BF-10AE-A947-93FD-DCAB6E7D93C9}" type="presOf" srcId="{BF487C14-6157-49AB-8FD4-E69936C8A013}" destId="{7F286309-99C7-9C40-96D6-5011BD555199}" srcOrd="0" destOrd="3" presId="urn:microsoft.com/office/officeart/2005/8/layout/list1"/>
    <dgm:cxn modelId="{E18478C1-9CA5-4E77-8E54-08E6330B4600}" srcId="{24EF7B56-6D44-49B5-B430-95FC827C1581}" destId="{60CCED82-D463-4E06-B3DA-687F4FA1D978}" srcOrd="0" destOrd="0" parTransId="{902886D0-50D3-4A49-BA0F-9E6544D9294F}" sibTransId="{A91150CF-7AFB-4247-9755-F4E53700579A}"/>
    <dgm:cxn modelId="{0255F7C2-F4F0-4ABC-9223-F43BA3872296}" srcId="{24EF7B56-6D44-49B5-B430-95FC827C1581}" destId="{3F565E12-C192-4050-AE67-033B630BB25E}" srcOrd="1" destOrd="0" parTransId="{19180A67-5375-4AB1-8B3A-D096A480EAED}" sibTransId="{6D988219-AA8B-4D5C-B7C1-B44E47BF26B5}"/>
    <dgm:cxn modelId="{2715D9CB-6988-6440-9225-50BBB90A158E}" type="presOf" srcId="{4AD9B3A5-7B5A-4CC4-A50D-E506C99CD494}" destId="{00FDD095-C78B-7B44-967F-6F0A8ADF734C}" srcOrd="0" destOrd="0" presId="urn:microsoft.com/office/officeart/2005/8/layout/list1"/>
    <dgm:cxn modelId="{0DCB41CE-C93B-2E4B-BA35-2756E19A1C67}" type="presOf" srcId="{DDB415B9-1666-4672-BAA7-D39EDAA3B713}" destId="{7F286309-99C7-9C40-96D6-5011BD555199}" srcOrd="0" destOrd="2" presId="urn:microsoft.com/office/officeart/2005/8/layout/list1"/>
    <dgm:cxn modelId="{B292DEE6-1BF8-4960-B23B-1FEB92CC2F03}" srcId="{4AD9B3A5-7B5A-4CC4-A50D-E506C99CD494}" destId="{639117CF-8974-405F-9289-7746DAA73760}" srcOrd="1" destOrd="0" parTransId="{1179E66F-2201-45A9-BB78-191144BDB0CE}" sibTransId="{D2219321-60E4-471E-A38E-17A301DB0E43}"/>
    <dgm:cxn modelId="{998DDCEE-5386-4931-917E-4563B7A283DF}" srcId="{639117CF-8974-405F-9289-7746DAA73760}" destId="{E01C43EC-766E-49A6-AB71-71B35FB667F9}" srcOrd="1" destOrd="0" parTransId="{379DDFF8-3E3E-4D62-AB0B-5B02A740C15D}" sibTransId="{529D145D-C1A7-4286-9AFC-385ECAAC910B}"/>
    <dgm:cxn modelId="{3747A8F1-3C53-B44E-884D-529B63873FED}" type="presOf" srcId="{60CCED82-D463-4E06-B3DA-687F4FA1D978}" destId="{7F286309-99C7-9C40-96D6-5011BD555199}" srcOrd="0" destOrd="0" presId="urn:microsoft.com/office/officeart/2005/8/layout/list1"/>
    <dgm:cxn modelId="{2D8AD9F3-845E-E04D-A9FE-C1EB50D7DFC4}" type="presOf" srcId="{E01C43EC-766E-49A6-AB71-71B35FB667F9}" destId="{E7BCF387-28B5-D848-8EC1-8D945BBAEFDC}" srcOrd="0" destOrd="1" presId="urn:microsoft.com/office/officeart/2005/8/layout/list1"/>
    <dgm:cxn modelId="{EA0B36F7-39AD-074E-9EB1-6FB2CE8C0778}" type="presOf" srcId="{3F565E12-C192-4050-AE67-033B630BB25E}" destId="{7F286309-99C7-9C40-96D6-5011BD555199}" srcOrd="0" destOrd="1" presId="urn:microsoft.com/office/officeart/2005/8/layout/list1"/>
    <dgm:cxn modelId="{5F66142E-8A8F-C745-B692-4300856997D5}" type="presParOf" srcId="{00FDD095-C78B-7B44-967F-6F0A8ADF734C}" destId="{A948B575-B467-2746-AC8E-25F219F3CC2C}" srcOrd="0" destOrd="0" presId="urn:microsoft.com/office/officeart/2005/8/layout/list1"/>
    <dgm:cxn modelId="{0BD61631-7835-8646-A7FA-4B51672E2478}" type="presParOf" srcId="{A948B575-B467-2746-AC8E-25F219F3CC2C}" destId="{8BA2C4F8-9023-CD42-BF4F-89F9937B6D15}" srcOrd="0" destOrd="0" presId="urn:microsoft.com/office/officeart/2005/8/layout/list1"/>
    <dgm:cxn modelId="{9003886F-7DA8-A44E-A5E6-47BAAFEC5C9B}" type="presParOf" srcId="{A948B575-B467-2746-AC8E-25F219F3CC2C}" destId="{5C9C7C3F-8590-7245-8053-98047FCD9493}" srcOrd="1" destOrd="0" presId="urn:microsoft.com/office/officeart/2005/8/layout/list1"/>
    <dgm:cxn modelId="{0AB6006E-0F14-6141-B4C2-A7E99B9D496B}" type="presParOf" srcId="{00FDD095-C78B-7B44-967F-6F0A8ADF734C}" destId="{E37604FE-0EAF-BD4C-9FD1-49DDCD82B86D}" srcOrd="1" destOrd="0" presId="urn:microsoft.com/office/officeart/2005/8/layout/list1"/>
    <dgm:cxn modelId="{1C919CF6-3148-8F40-81DB-A4648C31AD34}" type="presParOf" srcId="{00FDD095-C78B-7B44-967F-6F0A8ADF734C}" destId="{7F286309-99C7-9C40-96D6-5011BD555199}" srcOrd="2" destOrd="0" presId="urn:microsoft.com/office/officeart/2005/8/layout/list1"/>
    <dgm:cxn modelId="{15CAECA8-CA28-BB42-B5B1-5340DB5D912A}" type="presParOf" srcId="{00FDD095-C78B-7B44-967F-6F0A8ADF734C}" destId="{6D23D5A7-2B6D-B94F-AC06-B668B01CF90C}" srcOrd="3" destOrd="0" presId="urn:microsoft.com/office/officeart/2005/8/layout/list1"/>
    <dgm:cxn modelId="{2112C4B3-69A6-8041-95C5-2BC2DA0209E6}" type="presParOf" srcId="{00FDD095-C78B-7B44-967F-6F0A8ADF734C}" destId="{19EEA38C-693C-2A45-B939-793D07BD9C0E}" srcOrd="4" destOrd="0" presId="urn:microsoft.com/office/officeart/2005/8/layout/list1"/>
    <dgm:cxn modelId="{D388EABE-4DDA-5443-9DD4-7E8FC34381B3}" type="presParOf" srcId="{19EEA38C-693C-2A45-B939-793D07BD9C0E}" destId="{71B57099-8F50-9248-A56D-70EDDD270FD0}" srcOrd="0" destOrd="0" presId="urn:microsoft.com/office/officeart/2005/8/layout/list1"/>
    <dgm:cxn modelId="{DBCBA09F-24F4-7541-B705-81AA3342D4D2}" type="presParOf" srcId="{19EEA38C-693C-2A45-B939-793D07BD9C0E}" destId="{6CEAD703-9F4B-6441-9CFA-F3053A247F4A}" srcOrd="1" destOrd="0" presId="urn:microsoft.com/office/officeart/2005/8/layout/list1"/>
    <dgm:cxn modelId="{B2543B62-61B9-AE4F-964D-A254ABA8D965}" type="presParOf" srcId="{00FDD095-C78B-7B44-967F-6F0A8ADF734C}" destId="{2010A958-C362-614E-9456-AF207118786D}" srcOrd="5" destOrd="0" presId="urn:microsoft.com/office/officeart/2005/8/layout/list1"/>
    <dgm:cxn modelId="{AD6F5AC3-BA96-DD41-8073-CCDC75EF6F84}" type="presParOf" srcId="{00FDD095-C78B-7B44-967F-6F0A8ADF734C}" destId="{E7BCF387-28B5-D848-8EC1-8D945BBAEFDC}"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E5FB2C-4A65-4E01-9EBC-1D83841EB74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E319CAD-ED27-49E9-9157-5644031C308A}">
      <dgm:prSet custT="1"/>
      <dgm:spPr/>
      <dgm:t>
        <a:bodyPr/>
        <a:lstStyle/>
        <a:p>
          <a:pPr>
            <a:defRPr cap="all"/>
          </a:pPr>
          <a:r>
            <a:rPr lang="en-US" sz="2200" dirty="0"/>
            <a:t>Excel skills is a necessary requirement</a:t>
          </a:r>
        </a:p>
      </dgm:t>
    </dgm:pt>
    <dgm:pt modelId="{A964D6F0-659D-4F4D-902A-CE902405C25C}" type="parTrans" cxnId="{B7C672FE-537F-4503-A859-A27753787D41}">
      <dgm:prSet/>
      <dgm:spPr/>
      <dgm:t>
        <a:bodyPr/>
        <a:lstStyle/>
        <a:p>
          <a:endParaRPr lang="en-US"/>
        </a:p>
      </dgm:t>
    </dgm:pt>
    <dgm:pt modelId="{2C9C8646-D38B-4D16-9DD9-FC199047A096}" type="sibTrans" cxnId="{B7C672FE-537F-4503-A859-A27753787D41}">
      <dgm:prSet/>
      <dgm:spPr/>
      <dgm:t>
        <a:bodyPr/>
        <a:lstStyle/>
        <a:p>
          <a:endParaRPr lang="en-US"/>
        </a:p>
      </dgm:t>
    </dgm:pt>
    <dgm:pt modelId="{9D8AE5AB-298A-4126-96EB-55BC5EF0B491}">
      <dgm:prSet custT="1"/>
      <dgm:spPr/>
      <dgm:t>
        <a:bodyPr/>
        <a:lstStyle/>
        <a:p>
          <a:pPr marL="0" lvl="0" indent="0" algn="ctr" defTabSz="977900">
            <a:lnSpc>
              <a:spcPct val="90000"/>
            </a:lnSpc>
            <a:spcBef>
              <a:spcPct val="0"/>
            </a:spcBef>
            <a:spcAft>
              <a:spcPct val="35000"/>
            </a:spcAft>
            <a:buNone/>
            <a:defRPr cap="all"/>
          </a:pPr>
          <a:r>
            <a:rPr lang="en-US" sz="2200" kern="1200" cap="all" dirty="0">
              <a:solidFill>
                <a:prstClr val="black">
                  <a:hueOff val="0"/>
                  <a:satOff val="0"/>
                  <a:lumOff val="0"/>
                  <a:alphaOff val="0"/>
                </a:prstClr>
              </a:solidFill>
              <a:latin typeface="Calibri" panose="020F0502020204030204"/>
              <a:ea typeface="+mn-ea"/>
              <a:cs typeface="+mn-cs"/>
            </a:rPr>
            <a:t>Python collects data, but Excel provides summary/analysis</a:t>
          </a:r>
        </a:p>
      </dgm:t>
    </dgm:pt>
    <dgm:pt modelId="{773EC7A9-EF35-42E4-893C-1A197FED07CD}" type="parTrans" cxnId="{011B1F65-9EE1-4318-8AD0-BFCE43F2A0FA}">
      <dgm:prSet/>
      <dgm:spPr/>
      <dgm:t>
        <a:bodyPr/>
        <a:lstStyle/>
        <a:p>
          <a:endParaRPr lang="en-US"/>
        </a:p>
      </dgm:t>
    </dgm:pt>
    <dgm:pt modelId="{F380274F-0F3E-41BE-95FE-56EAA2F5E239}" type="sibTrans" cxnId="{011B1F65-9EE1-4318-8AD0-BFCE43F2A0FA}">
      <dgm:prSet/>
      <dgm:spPr/>
      <dgm:t>
        <a:bodyPr/>
        <a:lstStyle/>
        <a:p>
          <a:endParaRPr lang="en-US"/>
        </a:p>
      </dgm:t>
    </dgm:pt>
    <dgm:pt modelId="{C84C7EE1-83C9-45AC-8BAC-37DF590BA320}">
      <dgm:prSet custT="1"/>
      <dgm:spPr/>
      <dgm:t>
        <a:bodyPr/>
        <a:lstStyle/>
        <a:p>
          <a:pPr marL="0" lvl="0" indent="0" algn="ctr" defTabSz="977900">
            <a:lnSpc>
              <a:spcPct val="90000"/>
            </a:lnSpc>
            <a:spcBef>
              <a:spcPct val="0"/>
            </a:spcBef>
            <a:spcAft>
              <a:spcPct val="35000"/>
            </a:spcAft>
            <a:buNone/>
            <a:defRPr cap="all"/>
          </a:pPr>
          <a:r>
            <a:rPr lang="en-US" sz="2200" kern="1200" cap="all" dirty="0">
              <a:solidFill>
                <a:prstClr val="black">
                  <a:hueOff val="0"/>
                  <a:satOff val="0"/>
                  <a:lumOff val="0"/>
                  <a:alphaOff val="0"/>
                </a:prstClr>
              </a:solidFill>
              <a:latin typeface="Calibri" panose="020F0502020204030204"/>
              <a:ea typeface="+mn-ea"/>
              <a:cs typeface="+mn-cs"/>
            </a:rPr>
            <a:t>Recruiting Assessments still leveraging Excel heavily</a:t>
          </a:r>
        </a:p>
      </dgm:t>
    </dgm:pt>
    <dgm:pt modelId="{66BC2AC6-BCC8-46F6-A3CA-4AD6EEF5BCF3}" type="parTrans" cxnId="{5B01A060-3CD7-4CCA-8310-39DAFA570226}">
      <dgm:prSet/>
      <dgm:spPr/>
      <dgm:t>
        <a:bodyPr/>
        <a:lstStyle/>
        <a:p>
          <a:endParaRPr lang="en-US"/>
        </a:p>
      </dgm:t>
    </dgm:pt>
    <dgm:pt modelId="{731A6F61-62AE-4E08-903A-8A6910CB4AE2}" type="sibTrans" cxnId="{5B01A060-3CD7-4CCA-8310-39DAFA570226}">
      <dgm:prSet/>
      <dgm:spPr/>
      <dgm:t>
        <a:bodyPr/>
        <a:lstStyle/>
        <a:p>
          <a:endParaRPr lang="en-US"/>
        </a:p>
      </dgm:t>
    </dgm:pt>
    <dgm:pt modelId="{560BDC84-11C3-46E6-95BB-BA501515C551}">
      <dgm:prSet custT="1"/>
      <dgm:spPr/>
      <dgm:t>
        <a:bodyPr/>
        <a:lstStyle/>
        <a:p>
          <a:pPr marL="0" lvl="0" indent="0" algn="ctr" defTabSz="977900">
            <a:lnSpc>
              <a:spcPct val="90000"/>
            </a:lnSpc>
            <a:spcBef>
              <a:spcPct val="0"/>
            </a:spcBef>
            <a:spcAft>
              <a:spcPct val="35000"/>
            </a:spcAft>
            <a:buNone/>
            <a:defRPr cap="all"/>
          </a:pPr>
          <a:r>
            <a:rPr lang="en-US" sz="2200" kern="1200" cap="all" dirty="0">
              <a:solidFill>
                <a:prstClr val="black">
                  <a:hueOff val="0"/>
                  <a:satOff val="0"/>
                  <a:lumOff val="0"/>
                  <a:alphaOff val="0"/>
                </a:prstClr>
              </a:solidFill>
              <a:latin typeface="Calibri" panose="020F0502020204030204"/>
              <a:ea typeface="+mn-ea"/>
              <a:cs typeface="+mn-cs"/>
            </a:rPr>
            <a:t>Excel with AI tools trending upward</a:t>
          </a:r>
        </a:p>
      </dgm:t>
    </dgm:pt>
    <dgm:pt modelId="{6DD756EA-D942-4ECE-B1EC-46C06500DB8F}" type="parTrans" cxnId="{883E7728-AF33-4305-BE2E-EAC23AC2190F}">
      <dgm:prSet/>
      <dgm:spPr/>
      <dgm:t>
        <a:bodyPr/>
        <a:lstStyle/>
        <a:p>
          <a:endParaRPr lang="en-US"/>
        </a:p>
      </dgm:t>
    </dgm:pt>
    <dgm:pt modelId="{FD1EFDE7-F52B-4FC3-A2FA-851D76F19C01}" type="sibTrans" cxnId="{883E7728-AF33-4305-BE2E-EAC23AC2190F}">
      <dgm:prSet/>
      <dgm:spPr/>
      <dgm:t>
        <a:bodyPr/>
        <a:lstStyle/>
        <a:p>
          <a:endParaRPr lang="en-US"/>
        </a:p>
      </dgm:t>
    </dgm:pt>
    <dgm:pt modelId="{3A9A62FB-4672-49AD-A64C-FD2ABC0634B4}" type="pres">
      <dgm:prSet presAssocID="{22E5FB2C-4A65-4E01-9EBC-1D83841EB74A}" presName="root" presStyleCnt="0">
        <dgm:presLayoutVars>
          <dgm:dir/>
          <dgm:resizeHandles val="exact"/>
        </dgm:presLayoutVars>
      </dgm:prSet>
      <dgm:spPr/>
    </dgm:pt>
    <dgm:pt modelId="{8BE197D0-83BC-4CF2-ABF4-FEF7372ABE34}" type="pres">
      <dgm:prSet presAssocID="{3E319CAD-ED27-49E9-9157-5644031C308A}" presName="compNode" presStyleCnt="0"/>
      <dgm:spPr/>
    </dgm:pt>
    <dgm:pt modelId="{38991D1B-F073-4E05-885E-A30D74481132}" type="pres">
      <dgm:prSet presAssocID="{3E319CAD-ED27-49E9-9157-5644031C308A}" presName="iconBgRect" presStyleLbl="bgShp" presStyleIdx="0" presStyleCnt="4"/>
      <dgm:spPr>
        <a:prstGeom prst="round2DiagRect">
          <a:avLst>
            <a:gd name="adj1" fmla="val 29727"/>
            <a:gd name="adj2" fmla="val 0"/>
          </a:avLst>
        </a:prstGeom>
        <a:solidFill>
          <a:srgbClr val="0B6828"/>
        </a:solidFill>
      </dgm:spPr>
    </dgm:pt>
    <dgm:pt modelId="{053D3551-3AA1-4568-B8DC-737809BA96D9}" type="pres">
      <dgm:prSet presAssocID="{3E319CAD-ED27-49E9-9157-5644031C30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041388B6-8CB7-4059-B288-8260D11E8FE1}" type="pres">
      <dgm:prSet presAssocID="{3E319CAD-ED27-49E9-9157-5644031C308A}" presName="spaceRect" presStyleCnt="0"/>
      <dgm:spPr/>
    </dgm:pt>
    <dgm:pt modelId="{381C8AA6-15D4-4D7D-A67F-E5D6FED7221A}" type="pres">
      <dgm:prSet presAssocID="{3E319CAD-ED27-49E9-9157-5644031C308A}" presName="textRect" presStyleLbl="revTx" presStyleIdx="0" presStyleCnt="4" custScaleX="260402">
        <dgm:presLayoutVars>
          <dgm:chMax val="1"/>
          <dgm:chPref val="1"/>
        </dgm:presLayoutVars>
      </dgm:prSet>
      <dgm:spPr/>
    </dgm:pt>
    <dgm:pt modelId="{C75373D5-14A4-41AD-AC68-5D211203A18E}" type="pres">
      <dgm:prSet presAssocID="{2C9C8646-D38B-4D16-9DD9-FC199047A096}" presName="sibTrans" presStyleCnt="0"/>
      <dgm:spPr/>
    </dgm:pt>
    <dgm:pt modelId="{214B0F1F-E083-4F93-B890-F2A4A7E8A3A8}" type="pres">
      <dgm:prSet presAssocID="{9D8AE5AB-298A-4126-96EB-55BC5EF0B491}" presName="compNode" presStyleCnt="0"/>
      <dgm:spPr/>
    </dgm:pt>
    <dgm:pt modelId="{3471CDAD-3777-4FE6-B4F8-74666619D99D}" type="pres">
      <dgm:prSet presAssocID="{9D8AE5AB-298A-4126-96EB-55BC5EF0B491}" presName="iconBgRect" presStyleLbl="bgShp" presStyleIdx="1" presStyleCnt="4"/>
      <dgm:spPr>
        <a:prstGeom prst="round2DiagRect">
          <a:avLst>
            <a:gd name="adj1" fmla="val 29727"/>
            <a:gd name="adj2" fmla="val 0"/>
          </a:avLst>
        </a:prstGeom>
        <a:solidFill>
          <a:srgbClr val="52A335"/>
        </a:solidFill>
      </dgm:spPr>
    </dgm:pt>
    <dgm:pt modelId="{2F4AAF81-B6F7-4532-85A5-95BC2858AF1C}" type="pres">
      <dgm:prSet presAssocID="{9D8AE5AB-298A-4126-96EB-55BC5EF0B4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B52DC2F4-D1CB-47F5-BEA0-C95D371DC5A3}" type="pres">
      <dgm:prSet presAssocID="{9D8AE5AB-298A-4126-96EB-55BC5EF0B491}" presName="spaceRect" presStyleCnt="0"/>
      <dgm:spPr/>
    </dgm:pt>
    <dgm:pt modelId="{121890F2-44D0-4783-B15D-653D20BA2F38}" type="pres">
      <dgm:prSet presAssocID="{9D8AE5AB-298A-4126-96EB-55BC5EF0B491}" presName="textRect" presStyleLbl="revTx" presStyleIdx="1" presStyleCnt="4" custScaleX="268536">
        <dgm:presLayoutVars>
          <dgm:chMax val="1"/>
          <dgm:chPref val="1"/>
        </dgm:presLayoutVars>
      </dgm:prSet>
      <dgm:spPr/>
    </dgm:pt>
    <dgm:pt modelId="{75D31AD2-E36D-4B98-9E7A-7A74045C9AE2}" type="pres">
      <dgm:prSet presAssocID="{F380274F-0F3E-41BE-95FE-56EAA2F5E239}" presName="sibTrans" presStyleCnt="0"/>
      <dgm:spPr/>
    </dgm:pt>
    <dgm:pt modelId="{8799CF7C-444C-4627-9F76-B3E43C560EBC}" type="pres">
      <dgm:prSet presAssocID="{C84C7EE1-83C9-45AC-8BAC-37DF590BA320}" presName="compNode" presStyleCnt="0"/>
      <dgm:spPr/>
    </dgm:pt>
    <dgm:pt modelId="{38CCA4C6-D802-4E29-907C-30E405D1D87C}" type="pres">
      <dgm:prSet presAssocID="{C84C7EE1-83C9-45AC-8BAC-37DF590BA320}" presName="iconBgRect" presStyleLbl="bgShp" presStyleIdx="2" presStyleCnt="4"/>
      <dgm:spPr>
        <a:prstGeom prst="round2DiagRect">
          <a:avLst>
            <a:gd name="adj1" fmla="val 29727"/>
            <a:gd name="adj2" fmla="val 0"/>
          </a:avLst>
        </a:prstGeom>
        <a:solidFill>
          <a:schemeClr val="accent2">
            <a:lumMod val="60000"/>
            <a:lumOff val="40000"/>
          </a:schemeClr>
        </a:solidFill>
      </dgm:spPr>
    </dgm:pt>
    <dgm:pt modelId="{5FABF77C-EA9E-4132-A618-2141B067690D}" type="pres">
      <dgm:prSet presAssocID="{C84C7EE1-83C9-45AC-8BAC-37DF590BA3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04E65C2B-9EA0-43EA-8EE5-CF084F2DDFA7}" type="pres">
      <dgm:prSet presAssocID="{C84C7EE1-83C9-45AC-8BAC-37DF590BA320}" presName="spaceRect" presStyleCnt="0"/>
      <dgm:spPr/>
    </dgm:pt>
    <dgm:pt modelId="{8D20BC79-0167-4C88-A197-7B3565841AF6}" type="pres">
      <dgm:prSet presAssocID="{C84C7EE1-83C9-45AC-8BAC-37DF590BA320}" presName="textRect" presStyleLbl="revTx" presStyleIdx="2" presStyleCnt="4" custScaleX="235608">
        <dgm:presLayoutVars>
          <dgm:chMax val="1"/>
          <dgm:chPref val="1"/>
        </dgm:presLayoutVars>
      </dgm:prSet>
      <dgm:spPr/>
    </dgm:pt>
    <dgm:pt modelId="{C095E3BA-F90C-4503-8839-066CB3806CF5}" type="pres">
      <dgm:prSet presAssocID="{731A6F61-62AE-4E08-903A-8A6910CB4AE2}" presName="sibTrans" presStyleCnt="0"/>
      <dgm:spPr/>
    </dgm:pt>
    <dgm:pt modelId="{3B5ACD56-A1A0-44B5-8F6C-5D1CC663D459}" type="pres">
      <dgm:prSet presAssocID="{560BDC84-11C3-46E6-95BB-BA501515C551}" presName="compNode" presStyleCnt="0"/>
      <dgm:spPr/>
    </dgm:pt>
    <dgm:pt modelId="{EE2F7089-5F66-4D0F-A3D9-23901104D081}" type="pres">
      <dgm:prSet presAssocID="{560BDC84-11C3-46E6-95BB-BA501515C551}" presName="iconBgRect" presStyleLbl="bgShp" presStyleIdx="3" presStyleCnt="4"/>
      <dgm:spPr>
        <a:prstGeom prst="round2DiagRect">
          <a:avLst>
            <a:gd name="adj1" fmla="val 29727"/>
            <a:gd name="adj2" fmla="val 0"/>
          </a:avLst>
        </a:prstGeom>
        <a:solidFill>
          <a:schemeClr val="accent2">
            <a:lumMod val="75000"/>
          </a:schemeClr>
        </a:solidFill>
      </dgm:spPr>
    </dgm:pt>
    <dgm:pt modelId="{B951B9E3-88DC-45C5-90DF-D496BA128752}" type="pres">
      <dgm:prSet presAssocID="{560BDC84-11C3-46E6-95BB-BA501515C55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9D964274-5950-4B5E-BF32-6249F02A3451}" type="pres">
      <dgm:prSet presAssocID="{560BDC84-11C3-46E6-95BB-BA501515C551}" presName="spaceRect" presStyleCnt="0"/>
      <dgm:spPr/>
    </dgm:pt>
    <dgm:pt modelId="{2562149D-C325-4F31-9D78-9933E78E97B6}" type="pres">
      <dgm:prSet presAssocID="{560BDC84-11C3-46E6-95BB-BA501515C551}" presName="textRect" presStyleLbl="revTx" presStyleIdx="3" presStyleCnt="4" custScaleX="179346">
        <dgm:presLayoutVars>
          <dgm:chMax val="1"/>
          <dgm:chPref val="1"/>
        </dgm:presLayoutVars>
      </dgm:prSet>
      <dgm:spPr/>
    </dgm:pt>
  </dgm:ptLst>
  <dgm:cxnLst>
    <dgm:cxn modelId="{FB5A2809-BF5D-4243-A171-5ED7A4CDCC56}" type="presOf" srcId="{22E5FB2C-4A65-4E01-9EBC-1D83841EB74A}" destId="{3A9A62FB-4672-49AD-A64C-FD2ABC0634B4}" srcOrd="0" destOrd="0" presId="urn:microsoft.com/office/officeart/2018/5/layout/IconLeafLabelList"/>
    <dgm:cxn modelId="{883E7728-AF33-4305-BE2E-EAC23AC2190F}" srcId="{22E5FB2C-4A65-4E01-9EBC-1D83841EB74A}" destId="{560BDC84-11C3-46E6-95BB-BA501515C551}" srcOrd="3" destOrd="0" parTransId="{6DD756EA-D942-4ECE-B1EC-46C06500DB8F}" sibTransId="{FD1EFDE7-F52B-4FC3-A2FA-851D76F19C01}"/>
    <dgm:cxn modelId="{5B01A060-3CD7-4CCA-8310-39DAFA570226}" srcId="{22E5FB2C-4A65-4E01-9EBC-1D83841EB74A}" destId="{C84C7EE1-83C9-45AC-8BAC-37DF590BA320}" srcOrd="2" destOrd="0" parTransId="{66BC2AC6-BCC8-46F6-A3CA-4AD6EEF5BCF3}" sibTransId="{731A6F61-62AE-4E08-903A-8A6910CB4AE2}"/>
    <dgm:cxn modelId="{011B1F65-9EE1-4318-8AD0-BFCE43F2A0FA}" srcId="{22E5FB2C-4A65-4E01-9EBC-1D83841EB74A}" destId="{9D8AE5AB-298A-4126-96EB-55BC5EF0B491}" srcOrd="1" destOrd="0" parTransId="{773EC7A9-EF35-42E4-893C-1A197FED07CD}" sibTransId="{F380274F-0F3E-41BE-95FE-56EAA2F5E239}"/>
    <dgm:cxn modelId="{4B78A59D-79A8-4EE2-A8F6-C52BFF7A8348}" type="presOf" srcId="{560BDC84-11C3-46E6-95BB-BA501515C551}" destId="{2562149D-C325-4F31-9D78-9933E78E97B6}" srcOrd="0" destOrd="0" presId="urn:microsoft.com/office/officeart/2018/5/layout/IconLeafLabelList"/>
    <dgm:cxn modelId="{C45AEFA0-14B9-4CAE-BC24-758A02DDFEE1}" type="presOf" srcId="{C84C7EE1-83C9-45AC-8BAC-37DF590BA320}" destId="{8D20BC79-0167-4C88-A197-7B3565841AF6}" srcOrd="0" destOrd="0" presId="urn:microsoft.com/office/officeart/2018/5/layout/IconLeafLabelList"/>
    <dgm:cxn modelId="{B8F3BEA8-1AD1-4FD9-8CF8-17703809F69E}" type="presOf" srcId="{9D8AE5AB-298A-4126-96EB-55BC5EF0B491}" destId="{121890F2-44D0-4783-B15D-653D20BA2F38}" srcOrd="0" destOrd="0" presId="urn:microsoft.com/office/officeart/2018/5/layout/IconLeafLabelList"/>
    <dgm:cxn modelId="{FFA8F8AF-9361-44D2-B973-6E49FB2A5EA5}" type="presOf" srcId="{3E319CAD-ED27-49E9-9157-5644031C308A}" destId="{381C8AA6-15D4-4D7D-A67F-E5D6FED7221A}" srcOrd="0" destOrd="0" presId="urn:microsoft.com/office/officeart/2018/5/layout/IconLeafLabelList"/>
    <dgm:cxn modelId="{B7C672FE-537F-4503-A859-A27753787D41}" srcId="{22E5FB2C-4A65-4E01-9EBC-1D83841EB74A}" destId="{3E319CAD-ED27-49E9-9157-5644031C308A}" srcOrd="0" destOrd="0" parTransId="{A964D6F0-659D-4F4D-902A-CE902405C25C}" sibTransId="{2C9C8646-D38B-4D16-9DD9-FC199047A096}"/>
    <dgm:cxn modelId="{5F94949C-1140-4C48-84DA-9640A7ABF7FD}" type="presParOf" srcId="{3A9A62FB-4672-49AD-A64C-FD2ABC0634B4}" destId="{8BE197D0-83BC-4CF2-ABF4-FEF7372ABE34}" srcOrd="0" destOrd="0" presId="urn:microsoft.com/office/officeart/2018/5/layout/IconLeafLabelList"/>
    <dgm:cxn modelId="{FD1B4231-A64B-42ED-A479-67A8DE1742DF}" type="presParOf" srcId="{8BE197D0-83BC-4CF2-ABF4-FEF7372ABE34}" destId="{38991D1B-F073-4E05-885E-A30D74481132}" srcOrd="0" destOrd="0" presId="urn:microsoft.com/office/officeart/2018/5/layout/IconLeafLabelList"/>
    <dgm:cxn modelId="{A969F67F-A2C9-4920-B47E-897F37D534F5}" type="presParOf" srcId="{8BE197D0-83BC-4CF2-ABF4-FEF7372ABE34}" destId="{053D3551-3AA1-4568-B8DC-737809BA96D9}" srcOrd="1" destOrd="0" presId="urn:microsoft.com/office/officeart/2018/5/layout/IconLeafLabelList"/>
    <dgm:cxn modelId="{27DC2137-7E2E-42E3-BD93-008BB6158CA3}" type="presParOf" srcId="{8BE197D0-83BC-4CF2-ABF4-FEF7372ABE34}" destId="{041388B6-8CB7-4059-B288-8260D11E8FE1}" srcOrd="2" destOrd="0" presId="urn:microsoft.com/office/officeart/2018/5/layout/IconLeafLabelList"/>
    <dgm:cxn modelId="{20217108-55E5-445B-9929-428EAE5D0BE7}" type="presParOf" srcId="{8BE197D0-83BC-4CF2-ABF4-FEF7372ABE34}" destId="{381C8AA6-15D4-4D7D-A67F-E5D6FED7221A}" srcOrd="3" destOrd="0" presId="urn:microsoft.com/office/officeart/2018/5/layout/IconLeafLabelList"/>
    <dgm:cxn modelId="{75562335-98C7-469B-95D6-A34530F943E9}" type="presParOf" srcId="{3A9A62FB-4672-49AD-A64C-FD2ABC0634B4}" destId="{C75373D5-14A4-41AD-AC68-5D211203A18E}" srcOrd="1" destOrd="0" presId="urn:microsoft.com/office/officeart/2018/5/layout/IconLeafLabelList"/>
    <dgm:cxn modelId="{8E12F5A6-AFEE-4A67-8E27-80633B5D7959}" type="presParOf" srcId="{3A9A62FB-4672-49AD-A64C-FD2ABC0634B4}" destId="{214B0F1F-E083-4F93-B890-F2A4A7E8A3A8}" srcOrd="2" destOrd="0" presId="urn:microsoft.com/office/officeart/2018/5/layout/IconLeafLabelList"/>
    <dgm:cxn modelId="{FB36AF9A-450C-4FC6-8078-826AEA6B3F02}" type="presParOf" srcId="{214B0F1F-E083-4F93-B890-F2A4A7E8A3A8}" destId="{3471CDAD-3777-4FE6-B4F8-74666619D99D}" srcOrd="0" destOrd="0" presId="urn:microsoft.com/office/officeart/2018/5/layout/IconLeafLabelList"/>
    <dgm:cxn modelId="{D5B08910-990D-4F53-80C9-E32D684CCCA9}" type="presParOf" srcId="{214B0F1F-E083-4F93-B890-F2A4A7E8A3A8}" destId="{2F4AAF81-B6F7-4532-85A5-95BC2858AF1C}" srcOrd="1" destOrd="0" presId="urn:microsoft.com/office/officeart/2018/5/layout/IconLeafLabelList"/>
    <dgm:cxn modelId="{EBE67F96-856B-441C-86F4-87C20DE75B48}" type="presParOf" srcId="{214B0F1F-E083-4F93-B890-F2A4A7E8A3A8}" destId="{B52DC2F4-D1CB-47F5-BEA0-C95D371DC5A3}" srcOrd="2" destOrd="0" presId="urn:microsoft.com/office/officeart/2018/5/layout/IconLeafLabelList"/>
    <dgm:cxn modelId="{451D713E-4468-4372-BD98-E923D6478B37}" type="presParOf" srcId="{214B0F1F-E083-4F93-B890-F2A4A7E8A3A8}" destId="{121890F2-44D0-4783-B15D-653D20BA2F38}" srcOrd="3" destOrd="0" presId="urn:microsoft.com/office/officeart/2018/5/layout/IconLeafLabelList"/>
    <dgm:cxn modelId="{7D4DFE7B-26BC-451E-B4FC-51968194D301}" type="presParOf" srcId="{3A9A62FB-4672-49AD-A64C-FD2ABC0634B4}" destId="{75D31AD2-E36D-4B98-9E7A-7A74045C9AE2}" srcOrd="3" destOrd="0" presId="urn:microsoft.com/office/officeart/2018/5/layout/IconLeafLabelList"/>
    <dgm:cxn modelId="{F28AD412-4135-4AC3-9F78-6A24D5A7F378}" type="presParOf" srcId="{3A9A62FB-4672-49AD-A64C-FD2ABC0634B4}" destId="{8799CF7C-444C-4627-9F76-B3E43C560EBC}" srcOrd="4" destOrd="0" presId="urn:microsoft.com/office/officeart/2018/5/layout/IconLeafLabelList"/>
    <dgm:cxn modelId="{D223A352-5B92-45DD-98E6-34AAEE1BB826}" type="presParOf" srcId="{8799CF7C-444C-4627-9F76-B3E43C560EBC}" destId="{38CCA4C6-D802-4E29-907C-30E405D1D87C}" srcOrd="0" destOrd="0" presId="urn:microsoft.com/office/officeart/2018/5/layout/IconLeafLabelList"/>
    <dgm:cxn modelId="{B3B326F9-EE6D-43E9-92F7-C845AA29C383}" type="presParOf" srcId="{8799CF7C-444C-4627-9F76-B3E43C560EBC}" destId="{5FABF77C-EA9E-4132-A618-2141B067690D}" srcOrd="1" destOrd="0" presId="urn:microsoft.com/office/officeart/2018/5/layout/IconLeafLabelList"/>
    <dgm:cxn modelId="{962BA082-C701-4484-ACEB-E00D0799BA54}" type="presParOf" srcId="{8799CF7C-444C-4627-9F76-B3E43C560EBC}" destId="{04E65C2B-9EA0-43EA-8EE5-CF084F2DDFA7}" srcOrd="2" destOrd="0" presId="urn:microsoft.com/office/officeart/2018/5/layout/IconLeafLabelList"/>
    <dgm:cxn modelId="{AE242269-AA40-4CFD-9D18-1EB5112827B9}" type="presParOf" srcId="{8799CF7C-444C-4627-9F76-B3E43C560EBC}" destId="{8D20BC79-0167-4C88-A197-7B3565841AF6}" srcOrd="3" destOrd="0" presId="urn:microsoft.com/office/officeart/2018/5/layout/IconLeafLabelList"/>
    <dgm:cxn modelId="{38F5072F-5619-490C-AE79-B78BDC766CBA}" type="presParOf" srcId="{3A9A62FB-4672-49AD-A64C-FD2ABC0634B4}" destId="{C095E3BA-F90C-4503-8839-066CB3806CF5}" srcOrd="5" destOrd="0" presId="urn:microsoft.com/office/officeart/2018/5/layout/IconLeafLabelList"/>
    <dgm:cxn modelId="{66E8D6F6-EC76-4C9A-A59E-E202F8CF7281}" type="presParOf" srcId="{3A9A62FB-4672-49AD-A64C-FD2ABC0634B4}" destId="{3B5ACD56-A1A0-44B5-8F6C-5D1CC663D459}" srcOrd="6" destOrd="0" presId="urn:microsoft.com/office/officeart/2018/5/layout/IconLeafLabelList"/>
    <dgm:cxn modelId="{6292EA87-AF5F-4CF7-9E07-28D4CF15976C}" type="presParOf" srcId="{3B5ACD56-A1A0-44B5-8F6C-5D1CC663D459}" destId="{EE2F7089-5F66-4D0F-A3D9-23901104D081}" srcOrd="0" destOrd="0" presId="urn:microsoft.com/office/officeart/2018/5/layout/IconLeafLabelList"/>
    <dgm:cxn modelId="{2F68D87D-7B94-43B3-9EAA-3294AFF9B823}" type="presParOf" srcId="{3B5ACD56-A1A0-44B5-8F6C-5D1CC663D459}" destId="{B951B9E3-88DC-45C5-90DF-D496BA128752}" srcOrd="1" destOrd="0" presId="urn:microsoft.com/office/officeart/2018/5/layout/IconLeafLabelList"/>
    <dgm:cxn modelId="{D0113C63-1714-4BAE-A1B6-AF0B60AD0739}" type="presParOf" srcId="{3B5ACD56-A1A0-44B5-8F6C-5D1CC663D459}" destId="{9D964274-5950-4B5E-BF32-6249F02A3451}" srcOrd="2" destOrd="0" presId="urn:microsoft.com/office/officeart/2018/5/layout/IconLeafLabelList"/>
    <dgm:cxn modelId="{3F03413F-96B2-4873-8CD7-B9D9B3C09620}" type="presParOf" srcId="{3B5ACD56-A1A0-44B5-8F6C-5D1CC663D459}" destId="{2562149D-C325-4F31-9D78-9933E78E97B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479327-FD3A-453C-8046-9E0693C9AB2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3F4739-30A2-4F7B-944E-580DF7C3F48B}">
      <dgm:prSet custT="1"/>
      <dgm:spPr/>
      <dgm:t>
        <a:bodyPr/>
        <a:lstStyle/>
        <a:p>
          <a:r>
            <a:rPr lang="en-US" sz="2800" dirty="0"/>
            <a:t>Weekly Webinars/Seminars for incoming high school seniors</a:t>
          </a:r>
        </a:p>
      </dgm:t>
    </dgm:pt>
    <dgm:pt modelId="{A7C9E8A3-53B0-4394-8F6C-F35F7D2DB81C}" type="parTrans" cxnId="{4FC7E45D-7663-424A-8213-B4E2277DCD45}">
      <dgm:prSet/>
      <dgm:spPr/>
      <dgm:t>
        <a:bodyPr/>
        <a:lstStyle/>
        <a:p>
          <a:endParaRPr lang="en-US"/>
        </a:p>
      </dgm:t>
    </dgm:pt>
    <dgm:pt modelId="{5F9C9564-2CD0-473B-9227-9C87C77B1945}" type="sibTrans" cxnId="{4FC7E45D-7663-424A-8213-B4E2277DCD45}">
      <dgm:prSet/>
      <dgm:spPr/>
      <dgm:t>
        <a:bodyPr/>
        <a:lstStyle/>
        <a:p>
          <a:endParaRPr lang="en-US"/>
        </a:p>
      </dgm:t>
    </dgm:pt>
    <dgm:pt modelId="{73984C53-BE62-4F6A-AB25-4C476BF8E073}">
      <dgm:prSet custT="1"/>
      <dgm:spPr/>
      <dgm:t>
        <a:bodyPr/>
        <a:lstStyle/>
        <a:p>
          <a:r>
            <a:rPr lang="en-US" sz="2800" dirty="0"/>
            <a:t>Weekly Freshman networking events</a:t>
          </a:r>
        </a:p>
      </dgm:t>
    </dgm:pt>
    <dgm:pt modelId="{2D777D70-9759-4D83-BC8F-619D0BD21658}" type="parTrans" cxnId="{124ECABB-8828-497C-A7C2-EAEAFD6E6E5D}">
      <dgm:prSet/>
      <dgm:spPr/>
      <dgm:t>
        <a:bodyPr/>
        <a:lstStyle/>
        <a:p>
          <a:endParaRPr lang="en-US"/>
        </a:p>
      </dgm:t>
    </dgm:pt>
    <dgm:pt modelId="{6E3DA999-0D6A-40C0-BCDC-521BBD4B8EE9}" type="sibTrans" cxnId="{124ECABB-8828-497C-A7C2-EAEAFD6E6E5D}">
      <dgm:prSet/>
      <dgm:spPr/>
      <dgm:t>
        <a:bodyPr/>
        <a:lstStyle/>
        <a:p>
          <a:endParaRPr lang="en-US"/>
        </a:p>
      </dgm:t>
    </dgm:pt>
    <dgm:pt modelId="{48DA2103-C748-4308-8967-3CF4F9E60C11}">
      <dgm:prSet custT="1"/>
      <dgm:spPr/>
      <dgm:t>
        <a:bodyPr/>
        <a:lstStyle/>
        <a:p>
          <a:r>
            <a:rPr lang="en-US" sz="2800" dirty="0"/>
            <a:t>Required Finance Career course</a:t>
          </a:r>
        </a:p>
      </dgm:t>
    </dgm:pt>
    <dgm:pt modelId="{3548BF22-6313-451F-8F1E-2EA5F9F370C1}" type="parTrans" cxnId="{5D3685B5-936B-4EF5-A5A4-9C84BF401BFA}">
      <dgm:prSet/>
      <dgm:spPr/>
      <dgm:t>
        <a:bodyPr/>
        <a:lstStyle/>
        <a:p>
          <a:endParaRPr lang="en-US"/>
        </a:p>
      </dgm:t>
    </dgm:pt>
    <dgm:pt modelId="{8495BBE5-82B7-4951-8E4F-D685713F7B45}" type="sibTrans" cxnId="{5D3685B5-936B-4EF5-A5A4-9C84BF401BFA}">
      <dgm:prSet/>
      <dgm:spPr/>
      <dgm:t>
        <a:bodyPr/>
        <a:lstStyle/>
        <a:p>
          <a:endParaRPr lang="en-US"/>
        </a:p>
      </dgm:t>
    </dgm:pt>
    <dgm:pt modelId="{CD5D171A-40E2-4CE9-822E-D6664D6EFCA6}" type="pres">
      <dgm:prSet presAssocID="{C6479327-FD3A-453C-8046-9E0693C9AB2F}" presName="root" presStyleCnt="0">
        <dgm:presLayoutVars>
          <dgm:dir/>
          <dgm:resizeHandles val="exact"/>
        </dgm:presLayoutVars>
      </dgm:prSet>
      <dgm:spPr/>
    </dgm:pt>
    <dgm:pt modelId="{4DCFDBC1-8C66-4D7B-88CC-1712B97DD23B}" type="pres">
      <dgm:prSet presAssocID="{8E3F4739-30A2-4F7B-944E-580DF7C3F48B}" presName="compNode" presStyleCnt="0"/>
      <dgm:spPr/>
    </dgm:pt>
    <dgm:pt modelId="{CF99BF22-BC07-47EF-9DAB-3A533B36F338}" type="pres">
      <dgm:prSet presAssocID="{8E3F4739-30A2-4F7B-944E-580DF7C3F48B}" presName="bgRect" presStyleLbl="bgShp" presStyleIdx="0" presStyleCnt="3"/>
      <dgm:spPr/>
    </dgm:pt>
    <dgm:pt modelId="{B866DB71-3DA8-4F62-9419-B2E3E02F05CC}" type="pres">
      <dgm:prSet presAssocID="{8E3F4739-30A2-4F7B-944E-580DF7C3F4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B39EB66E-A97E-47FE-B728-00AD818EFD22}" type="pres">
      <dgm:prSet presAssocID="{8E3F4739-30A2-4F7B-944E-580DF7C3F48B}" presName="spaceRect" presStyleCnt="0"/>
      <dgm:spPr/>
    </dgm:pt>
    <dgm:pt modelId="{4233B8E1-BBAB-4123-9B86-73E76667F9BA}" type="pres">
      <dgm:prSet presAssocID="{8E3F4739-30A2-4F7B-944E-580DF7C3F48B}" presName="parTx" presStyleLbl="revTx" presStyleIdx="0" presStyleCnt="3" custScaleX="117982">
        <dgm:presLayoutVars>
          <dgm:chMax val="0"/>
          <dgm:chPref val="0"/>
        </dgm:presLayoutVars>
      </dgm:prSet>
      <dgm:spPr/>
    </dgm:pt>
    <dgm:pt modelId="{B7CDDDE6-5B6A-40F5-AAD6-41689B4AE20A}" type="pres">
      <dgm:prSet presAssocID="{5F9C9564-2CD0-473B-9227-9C87C77B1945}" presName="sibTrans" presStyleCnt="0"/>
      <dgm:spPr/>
    </dgm:pt>
    <dgm:pt modelId="{E7674DA4-EB09-4B8F-95AB-83701310488A}" type="pres">
      <dgm:prSet presAssocID="{73984C53-BE62-4F6A-AB25-4C476BF8E073}" presName="compNode" presStyleCnt="0"/>
      <dgm:spPr/>
    </dgm:pt>
    <dgm:pt modelId="{6C689102-F66A-471D-9277-F9C233FF7470}" type="pres">
      <dgm:prSet presAssocID="{73984C53-BE62-4F6A-AB25-4C476BF8E073}" presName="bgRect" presStyleLbl="bgShp" presStyleIdx="1" presStyleCnt="3" custLinFactNeighborX="-26013" custLinFactNeighborY="-345"/>
      <dgm:spPr/>
    </dgm:pt>
    <dgm:pt modelId="{DC5535CF-F4EE-4443-BF2B-1B8FF68F506B}" type="pres">
      <dgm:prSet presAssocID="{73984C53-BE62-4F6A-AB25-4C476BF8E07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2EFFE562-6241-4078-84D8-2C9E73376A86}" type="pres">
      <dgm:prSet presAssocID="{73984C53-BE62-4F6A-AB25-4C476BF8E073}" presName="spaceRect" presStyleCnt="0"/>
      <dgm:spPr/>
    </dgm:pt>
    <dgm:pt modelId="{4DDB929B-232D-4DC1-8316-028DA2FF9283}" type="pres">
      <dgm:prSet presAssocID="{73984C53-BE62-4F6A-AB25-4C476BF8E073}" presName="parTx" presStyleLbl="revTx" presStyleIdx="1" presStyleCnt="3" custLinFactNeighborX="-4963" custLinFactNeighborY="0">
        <dgm:presLayoutVars>
          <dgm:chMax val="0"/>
          <dgm:chPref val="0"/>
        </dgm:presLayoutVars>
      </dgm:prSet>
      <dgm:spPr/>
    </dgm:pt>
    <dgm:pt modelId="{EDCF263F-A2A5-4C1E-97F2-6560EC7F5EA6}" type="pres">
      <dgm:prSet presAssocID="{6E3DA999-0D6A-40C0-BCDC-521BBD4B8EE9}" presName="sibTrans" presStyleCnt="0"/>
      <dgm:spPr/>
    </dgm:pt>
    <dgm:pt modelId="{49523AF9-CEE3-46BD-94E6-8820307699A2}" type="pres">
      <dgm:prSet presAssocID="{48DA2103-C748-4308-8967-3CF4F9E60C11}" presName="compNode" presStyleCnt="0"/>
      <dgm:spPr/>
    </dgm:pt>
    <dgm:pt modelId="{0B18CF92-D7C3-4CC4-A67B-E24B34251434}" type="pres">
      <dgm:prSet presAssocID="{48DA2103-C748-4308-8967-3CF4F9E60C11}" presName="bgRect" presStyleLbl="bgShp" presStyleIdx="2" presStyleCnt="3"/>
      <dgm:spPr/>
    </dgm:pt>
    <dgm:pt modelId="{51E5F6B4-22EA-4C6C-9D81-3359972BB13B}" type="pres">
      <dgm:prSet presAssocID="{48DA2103-C748-4308-8967-3CF4F9E60C1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F959199E-D7D2-4633-928D-9C5611078565}" type="pres">
      <dgm:prSet presAssocID="{48DA2103-C748-4308-8967-3CF4F9E60C11}" presName="spaceRect" presStyleCnt="0"/>
      <dgm:spPr/>
    </dgm:pt>
    <dgm:pt modelId="{73A88B41-454A-444D-BBFA-379E5AAD266A}" type="pres">
      <dgm:prSet presAssocID="{48DA2103-C748-4308-8967-3CF4F9E60C11}" presName="parTx" presStyleLbl="revTx" presStyleIdx="2" presStyleCnt="3" custLinFactNeighborX="-4963" custLinFactNeighborY="1017">
        <dgm:presLayoutVars>
          <dgm:chMax val="0"/>
          <dgm:chPref val="0"/>
        </dgm:presLayoutVars>
      </dgm:prSet>
      <dgm:spPr/>
    </dgm:pt>
  </dgm:ptLst>
  <dgm:cxnLst>
    <dgm:cxn modelId="{4FC7E45D-7663-424A-8213-B4E2277DCD45}" srcId="{C6479327-FD3A-453C-8046-9E0693C9AB2F}" destId="{8E3F4739-30A2-4F7B-944E-580DF7C3F48B}" srcOrd="0" destOrd="0" parTransId="{A7C9E8A3-53B0-4394-8F6C-F35F7D2DB81C}" sibTransId="{5F9C9564-2CD0-473B-9227-9C87C77B1945}"/>
    <dgm:cxn modelId="{10532968-4DCE-47B4-8408-CA9E9EB18AA6}" type="presOf" srcId="{8E3F4739-30A2-4F7B-944E-580DF7C3F48B}" destId="{4233B8E1-BBAB-4123-9B86-73E76667F9BA}" srcOrd="0" destOrd="0" presId="urn:microsoft.com/office/officeart/2018/2/layout/IconVerticalSolidList"/>
    <dgm:cxn modelId="{97B05BB5-B463-4305-8006-10AE155A47CD}" type="presOf" srcId="{73984C53-BE62-4F6A-AB25-4C476BF8E073}" destId="{4DDB929B-232D-4DC1-8316-028DA2FF9283}" srcOrd="0" destOrd="0" presId="urn:microsoft.com/office/officeart/2018/2/layout/IconVerticalSolidList"/>
    <dgm:cxn modelId="{5D3685B5-936B-4EF5-A5A4-9C84BF401BFA}" srcId="{C6479327-FD3A-453C-8046-9E0693C9AB2F}" destId="{48DA2103-C748-4308-8967-3CF4F9E60C11}" srcOrd="2" destOrd="0" parTransId="{3548BF22-6313-451F-8F1E-2EA5F9F370C1}" sibTransId="{8495BBE5-82B7-4951-8E4F-D685713F7B45}"/>
    <dgm:cxn modelId="{124ECABB-8828-497C-A7C2-EAEAFD6E6E5D}" srcId="{C6479327-FD3A-453C-8046-9E0693C9AB2F}" destId="{73984C53-BE62-4F6A-AB25-4C476BF8E073}" srcOrd="1" destOrd="0" parTransId="{2D777D70-9759-4D83-BC8F-619D0BD21658}" sibTransId="{6E3DA999-0D6A-40C0-BCDC-521BBD4B8EE9}"/>
    <dgm:cxn modelId="{80E05CC0-803A-4A32-96DF-AEF56BE6A87D}" type="presOf" srcId="{C6479327-FD3A-453C-8046-9E0693C9AB2F}" destId="{CD5D171A-40E2-4CE9-822E-D6664D6EFCA6}" srcOrd="0" destOrd="0" presId="urn:microsoft.com/office/officeart/2018/2/layout/IconVerticalSolidList"/>
    <dgm:cxn modelId="{F0AE79F3-3368-488E-81EF-999FF4678E90}" type="presOf" srcId="{48DA2103-C748-4308-8967-3CF4F9E60C11}" destId="{73A88B41-454A-444D-BBFA-379E5AAD266A}" srcOrd="0" destOrd="0" presId="urn:microsoft.com/office/officeart/2018/2/layout/IconVerticalSolidList"/>
    <dgm:cxn modelId="{B34FFE05-2682-4227-9673-1FE7F326F986}" type="presParOf" srcId="{CD5D171A-40E2-4CE9-822E-D6664D6EFCA6}" destId="{4DCFDBC1-8C66-4D7B-88CC-1712B97DD23B}" srcOrd="0" destOrd="0" presId="urn:microsoft.com/office/officeart/2018/2/layout/IconVerticalSolidList"/>
    <dgm:cxn modelId="{9E7609B6-5A4F-46E1-A0D2-34F3EC630685}" type="presParOf" srcId="{4DCFDBC1-8C66-4D7B-88CC-1712B97DD23B}" destId="{CF99BF22-BC07-47EF-9DAB-3A533B36F338}" srcOrd="0" destOrd="0" presId="urn:microsoft.com/office/officeart/2018/2/layout/IconVerticalSolidList"/>
    <dgm:cxn modelId="{2E0AE21E-114B-4085-A9A3-E7A9FC65FBD3}" type="presParOf" srcId="{4DCFDBC1-8C66-4D7B-88CC-1712B97DD23B}" destId="{B866DB71-3DA8-4F62-9419-B2E3E02F05CC}" srcOrd="1" destOrd="0" presId="urn:microsoft.com/office/officeart/2018/2/layout/IconVerticalSolidList"/>
    <dgm:cxn modelId="{208FD2CD-2BEB-4AAE-BA03-933F0DA82D82}" type="presParOf" srcId="{4DCFDBC1-8C66-4D7B-88CC-1712B97DD23B}" destId="{B39EB66E-A97E-47FE-B728-00AD818EFD22}" srcOrd="2" destOrd="0" presId="urn:microsoft.com/office/officeart/2018/2/layout/IconVerticalSolidList"/>
    <dgm:cxn modelId="{13AA3FC0-8CEE-41C2-9B01-2BF496E7DF30}" type="presParOf" srcId="{4DCFDBC1-8C66-4D7B-88CC-1712B97DD23B}" destId="{4233B8E1-BBAB-4123-9B86-73E76667F9BA}" srcOrd="3" destOrd="0" presId="urn:microsoft.com/office/officeart/2018/2/layout/IconVerticalSolidList"/>
    <dgm:cxn modelId="{FAB4C0B0-AF61-4C53-8E1D-7FA4D15F0137}" type="presParOf" srcId="{CD5D171A-40E2-4CE9-822E-D6664D6EFCA6}" destId="{B7CDDDE6-5B6A-40F5-AAD6-41689B4AE20A}" srcOrd="1" destOrd="0" presId="urn:microsoft.com/office/officeart/2018/2/layout/IconVerticalSolidList"/>
    <dgm:cxn modelId="{B3067462-4CF9-490F-98C8-1154F527D1D3}" type="presParOf" srcId="{CD5D171A-40E2-4CE9-822E-D6664D6EFCA6}" destId="{E7674DA4-EB09-4B8F-95AB-83701310488A}" srcOrd="2" destOrd="0" presId="urn:microsoft.com/office/officeart/2018/2/layout/IconVerticalSolidList"/>
    <dgm:cxn modelId="{A695E9E0-BA08-482F-9532-7EBF2A9D6978}" type="presParOf" srcId="{E7674DA4-EB09-4B8F-95AB-83701310488A}" destId="{6C689102-F66A-471D-9277-F9C233FF7470}" srcOrd="0" destOrd="0" presId="urn:microsoft.com/office/officeart/2018/2/layout/IconVerticalSolidList"/>
    <dgm:cxn modelId="{D3F79E91-9E82-4C4A-BD2D-4276861B245D}" type="presParOf" srcId="{E7674DA4-EB09-4B8F-95AB-83701310488A}" destId="{DC5535CF-F4EE-4443-BF2B-1B8FF68F506B}" srcOrd="1" destOrd="0" presId="urn:microsoft.com/office/officeart/2018/2/layout/IconVerticalSolidList"/>
    <dgm:cxn modelId="{5AFE733B-6C45-41CA-9060-F5BEE9A4F880}" type="presParOf" srcId="{E7674DA4-EB09-4B8F-95AB-83701310488A}" destId="{2EFFE562-6241-4078-84D8-2C9E73376A86}" srcOrd="2" destOrd="0" presId="urn:microsoft.com/office/officeart/2018/2/layout/IconVerticalSolidList"/>
    <dgm:cxn modelId="{466EBC9E-2F2A-4121-90E6-0691E8D382A4}" type="presParOf" srcId="{E7674DA4-EB09-4B8F-95AB-83701310488A}" destId="{4DDB929B-232D-4DC1-8316-028DA2FF9283}" srcOrd="3" destOrd="0" presId="urn:microsoft.com/office/officeart/2018/2/layout/IconVerticalSolidList"/>
    <dgm:cxn modelId="{94548001-48C8-48CF-877C-B2341B36069D}" type="presParOf" srcId="{CD5D171A-40E2-4CE9-822E-D6664D6EFCA6}" destId="{EDCF263F-A2A5-4C1E-97F2-6560EC7F5EA6}" srcOrd="3" destOrd="0" presId="urn:microsoft.com/office/officeart/2018/2/layout/IconVerticalSolidList"/>
    <dgm:cxn modelId="{FE406492-EB95-4D8A-BFE3-5BC0B3A2F9C6}" type="presParOf" srcId="{CD5D171A-40E2-4CE9-822E-D6664D6EFCA6}" destId="{49523AF9-CEE3-46BD-94E6-8820307699A2}" srcOrd="4" destOrd="0" presId="urn:microsoft.com/office/officeart/2018/2/layout/IconVerticalSolidList"/>
    <dgm:cxn modelId="{FC180382-C26B-4676-A455-DA816D6AB36A}" type="presParOf" srcId="{49523AF9-CEE3-46BD-94E6-8820307699A2}" destId="{0B18CF92-D7C3-4CC4-A67B-E24B34251434}" srcOrd="0" destOrd="0" presId="urn:microsoft.com/office/officeart/2018/2/layout/IconVerticalSolidList"/>
    <dgm:cxn modelId="{081FFE61-392C-445F-9E71-2222F340F7CD}" type="presParOf" srcId="{49523AF9-CEE3-46BD-94E6-8820307699A2}" destId="{51E5F6B4-22EA-4C6C-9D81-3359972BB13B}" srcOrd="1" destOrd="0" presId="urn:microsoft.com/office/officeart/2018/2/layout/IconVerticalSolidList"/>
    <dgm:cxn modelId="{4BBFD92E-E472-4556-8C84-C8F6584E758C}" type="presParOf" srcId="{49523AF9-CEE3-46BD-94E6-8820307699A2}" destId="{F959199E-D7D2-4633-928D-9C5611078565}" srcOrd="2" destOrd="0" presId="urn:microsoft.com/office/officeart/2018/2/layout/IconVerticalSolidList"/>
    <dgm:cxn modelId="{73313FA2-F384-4199-875A-85ED55DC8CFA}" type="presParOf" srcId="{49523AF9-CEE3-46BD-94E6-8820307699A2}" destId="{73A88B41-454A-444D-BBFA-379E5AAD266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AC055C-493B-40A1-B333-937A52559BC1}" type="doc">
      <dgm:prSet loTypeId="urn:microsoft.com/office/officeart/2018/5/layout/IconCircleLabelList" loCatId="icon" qsTypeId="urn:microsoft.com/office/officeart/2005/8/quickstyle/simple1" qsCatId="simple" csTypeId="urn:microsoft.com/office/officeart/2005/8/colors/accent0_2" csCatId="mainScheme" phldr="1"/>
      <dgm:spPr/>
      <dgm:t>
        <a:bodyPr/>
        <a:lstStyle/>
        <a:p>
          <a:endParaRPr lang="en-US"/>
        </a:p>
      </dgm:t>
    </dgm:pt>
    <dgm:pt modelId="{6EFE4CCD-1A8D-40D1-B013-DD8ABBEF4384}">
      <dgm:prSet custT="1"/>
      <dgm:spPr/>
      <dgm:t>
        <a:bodyPr/>
        <a:lstStyle/>
        <a:p>
          <a:pPr>
            <a:lnSpc>
              <a:spcPct val="100000"/>
            </a:lnSpc>
            <a:defRPr cap="all"/>
          </a:pPr>
          <a:r>
            <a:rPr lang="en-US" sz="2800" dirty="0">
              <a:solidFill>
                <a:schemeClr val="bg1"/>
              </a:solidFill>
            </a:rPr>
            <a:t>Financial Accounting – Language of Business</a:t>
          </a:r>
        </a:p>
      </dgm:t>
    </dgm:pt>
    <dgm:pt modelId="{0FE2D357-771D-4371-A07B-83AD9FE7DCD9}" type="parTrans" cxnId="{219D36A8-1470-4F4C-A8D6-EF8C150A297A}">
      <dgm:prSet/>
      <dgm:spPr/>
      <dgm:t>
        <a:bodyPr/>
        <a:lstStyle/>
        <a:p>
          <a:endParaRPr lang="en-US"/>
        </a:p>
      </dgm:t>
    </dgm:pt>
    <dgm:pt modelId="{BFA4E197-61B4-4AC9-B6A3-40C1D7A453CC}" type="sibTrans" cxnId="{219D36A8-1470-4F4C-A8D6-EF8C150A297A}">
      <dgm:prSet/>
      <dgm:spPr/>
      <dgm:t>
        <a:bodyPr/>
        <a:lstStyle/>
        <a:p>
          <a:endParaRPr lang="en-US"/>
        </a:p>
      </dgm:t>
    </dgm:pt>
    <dgm:pt modelId="{D8F53616-9CDF-430A-97E0-07C8BA586295}">
      <dgm:prSet custT="1"/>
      <dgm:spPr/>
      <dgm:t>
        <a:bodyPr/>
        <a:lstStyle/>
        <a:p>
          <a:pPr>
            <a:lnSpc>
              <a:spcPct val="100000"/>
            </a:lnSpc>
            <a:defRPr cap="all"/>
          </a:pPr>
          <a:r>
            <a:rPr lang="en-US" sz="2800" dirty="0">
              <a:solidFill>
                <a:schemeClr val="bg1"/>
              </a:solidFill>
            </a:rPr>
            <a:t>Valuation / Financial Statement Analysis – Understanding value creation</a:t>
          </a:r>
        </a:p>
      </dgm:t>
    </dgm:pt>
    <dgm:pt modelId="{B8ECCCCA-5409-4BEC-B44C-18578D4C56D3}" type="parTrans" cxnId="{0BEC66D8-36E3-458F-B8B2-2FAACAE97720}">
      <dgm:prSet/>
      <dgm:spPr/>
      <dgm:t>
        <a:bodyPr/>
        <a:lstStyle/>
        <a:p>
          <a:endParaRPr lang="en-US"/>
        </a:p>
      </dgm:t>
    </dgm:pt>
    <dgm:pt modelId="{9813CED5-7FAC-44F5-BE21-E4570430E04B}" type="sibTrans" cxnId="{0BEC66D8-36E3-458F-B8B2-2FAACAE97720}">
      <dgm:prSet/>
      <dgm:spPr/>
      <dgm:t>
        <a:bodyPr/>
        <a:lstStyle/>
        <a:p>
          <a:endParaRPr lang="en-US"/>
        </a:p>
      </dgm:t>
    </dgm:pt>
    <dgm:pt modelId="{88FED4C5-F558-4F27-9E31-059A7E110D95}" type="pres">
      <dgm:prSet presAssocID="{42AC055C-493B-40A1-B333-937A52559BC1}" presName="root" presStyleCnt="0">
        <dgm:presLayoutVars>
          <dgm:dir/>
          <dgm:resizeHandles val="exact"/>
        </dgm:presLayoutVars>
      </dgm:prSet>
      <dgm:spPr/>
    </dgm:pt>
    <dgm:pt modelId="{444332AC-E801-4664-96D2-8D3FDAD94BDC}" type="pres">
      <dgm:prSet presAssocID="{6EFE4CCD-1A8D-40D1-B013-DD8ABBEF4384}" presName="compNode" presStyleCnt="0"/>
      <dgm:spPr/>
    </dgm:pt>
    <dgm:pt modelId="{DF0E46AB-5AF8-441F-9331-E6B06C77A9F7}" type="pres">
      <dgm:prSet presAssocID="{6EFE4CCD-1A8D-40D1-B013-DD8ABBEF4384}" presName="iconBgRect" presStyleLbl="bgShp" presStyleIdx="0" presStyleCnt="2"/>
      <dgm:spPr>
        <a:solidFill>
          <a:srgbClr val="52A335"/>
        </a:solidFill>
      </dgm:spPr>
    </dgm:pt>
    <dgm:pt modelId="{A63EBEB2-1403-4EB0-A06E-42D92823BE92}" type="pres">
      <dgm:prSet presAssocID="{6EFE4CCD-1A8D-40D1-B013-DD8ABBEF4384}"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lculator with solid fill"/>
        </a:ext>
      </dgm:extLst>
    </dgm:pt>
    <dgm:pt modelId="{BAC8CB50-5460-4E48-9D8F-BE8901690C7A}" type="pres">
      <dgm:prSet presAssocID="{6EFE4CCD-1A8D-40D1-B013-DD8ABBEF4384}" presName="spaceRect" presStyleCnt="0"/>
      <dgm:spPr/>
    </dgm:pt>
    <dgm:pt modelId="{FD260501-C05F-45FD-B4C9-384CDB001414}" type="pres">
      <dgm:prSet presAssocID="{6EFE4CCD-1A8D-40D1-B013-DD8ABBEF4384}" presName="textRect" presStyleLbl="revTx" presStyleIdx="0" presStyleCnt="2" custScaleX="311200">
        <dgm:presLayoutVars>
          <dgm:chMax val="1"/>
          <dgm:chPref val="1"/>
        </dgm:presLayoutVars>
      </dgm:prSet>
      <dgm:spPr/>
    </dgm:pt>
    <dgm:pt modelId="{0B6E98E6-077E-4128-8C7D-4F66FF1D43D1}" type="pres">
      <dgm:prSet presAssocID="{BFA4E197-61B4-4AC9-B6A3-40C1D7A453CC}" presName="sibTrans" presStyleCnt="0"/>
      <dgm:spPr/>
    </dgm:pt>
    <dgm:pt modelId="{78A4C55F-855B-45BE-A823-C2C7375CD085}" type="pres">
      <dgm:prSet presAssocID="{D8F53616-9CDF-430A-97E0-07C8BA586295}" presName="compNode" presStyleCnt="0"/>
      <dgm:spPr/>
    </dgm:pt>
    <dgm:pt modelId="{37559007-6413-4700-847D-07C97840FBEB}" type="pres">
      <dgm:prSet presAssocID="{D8F53616-9CDF-430A-97E0-07C8BA586295}" presName="iconBgRect" presStyleLbl="bgShp" presStyleIdx="1" presStyleCnt="2"/>
      <dgm:spPr>
        <a:solidFill>
          <a:srgbClr val="52A335"/>
        </a:solidFill>
      </dgm:spPr>
    </dgm:pt>
    <dgm:pt modelId="{C4886AF2-1262-47F4-BE63-C0E60C1F82EA}" type="pres">
      <dgm:prSet presAssocID="{D8F53616-9CDF-430A-97E0-07C8BA58629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pie chart with solid fill"/>
        </a:ext>
      </dgm:extLst>
    </dgm:pt>
    <dgm:pt modelId="{5F8C0611-E68A-4B9C-9350-1F1CFFD04869}" type="pres">
      <dgm:prSet presAssocID="{D8F53616-9CDF-430A-97E0-07C8BA586295}" presName="spaceRect" presStyleCnt="0"/>
      <dgm:spPr/>
    </dgm:pt>
    <dgm:pt modelId="{C90BC529-DD22-4512-9789-E773BF5F34E6}" type="pres">
      <dgm:prSet presAssocID="{D8F53616-9CDF-430A-97E0-07C8BA586295}" presName="textRect" presStyleLbl="revTx" presStyleIdx="1" presStyleCnt="2" custScaleX="327810">
        <dgm:presLayoutVars>
          <dgm:chMax val="1"/>
          <dgm:chPref val="1"/>
        </dgm:presLayoutVars>
      </dgm:prSet>
      <dgm:spPr/>
    </dgm:pt>
  </dgm:ptLst>
  <dgm:cxnLst>
    <dgm:cxn modelId="{BFABC085-30C6-40A4-A68C-1A3F2F2B376F}" type="presOf" srcId="{42AC055C-493B-40A1-B333-937A52559BC1}" destId="{88FED4C5-F558-4F27-9E31-059A7E110D95}" srcOrd="0" destOrd="0" presId="urn:microsoft.com/office/officeart/2018/5/layout/IconCircleLabelList"/>
    <dgm:cxn modelId="{219D36A8-1470-4F4C-A8D6-EF8C150A297A}" srcId="{42AC055C-493B-40A1-B333-937A52559BC1}" destId="{6EFE4CCD-1A8D-40D1-B013-DD8ABBEF4384}" srcOrd="0" destOrd="0" parTransId="{0FE2D357-771D-4371-A07B-83AD9FE7DCD9}" sibTransId="{BFA4E197-61B4-4AC9-B6A3-40C1D7A453CC}"/>
    <dgm:cxn modelId="{0BEC66D8-36E3-458F-B8B2-2FAACAE97720}" srcId="{42AC055C-493B-40A1-B333-937A52559BC1}" destId="{D8F53616-9CDF-430A-97E0-07C8BA586295}" srcOrd="1" destOrd="0" parTransId="{B8ECCCCA-5409-4BEC-B44C-18578D4C56D3}" sibTransId="{9813CED5-7FAC-44F5-BE21-E4570430E04B}"/>
    <dgm:cxn modelId="{BA2B9BE9-E4AB-490B-A989-7354400E9086}" type="presOf" srcId="{D8F53616-9CDF-430A-97E0-07C8BA586295}" destId="{C90BC529-DD22-4512-9789-E773BF5F34E6}" srcOrd="0" destOrd="0" presId="urn:microsoft.com/office/officeart/2018/5/layout/IconCircleLabelList"/>
    <dgm:cxn modelId="{133A3DFF-E0CD-48C2-8501-7BE4446D13DA}" type="presOf" srcId="{6EFE4CCD-1A8D-40D1-B013-DD8ABBEF4384}" destId="{FD260501-C05F-45FD-B4C9-384CDB001414}" srcOrd="0" destOrd="0" presId="urn:microsoft.com/office/officeart/2018/5/layout/IconCircleLabelList"/>
    <dgm:cxn modelId="{217738D1-DC07-4965-A04E-DC943C49CFE0}" type="presParOf" srcId="{88FED4C5-F558-4F27-9E31-059A7E110D95}" destId="{444332AC-E801-4664-96D2-8D3FDAD94BDC}" srcOrd="0" destOrd="0" presId="urn:microsoft.com/office/officeart/2018/5/layout/IconCircleLabelList"/>
    <dgm:cxn modelId="{DA458B06-C93D-4478-BB4D-ADEF72439044}" type="presParOf" srcId="{444332AC-E801-4664-96D2-8D3FDAD94BDC}" destId="{DF0E46AB-5AF8-441F-9331-E6B06C77A9F7}" srcOrd="0" destOrd="0" presId="urn:microsoft.com/office/officeart/2018/5/layout/IconCircleLabelList"/>
    <dgm:cxn modelId="{30A9AC37-3F9E-4A70-87A9-AA0BDB22AF98}" type="presParOf" srcId="{444332AC-E801-4664-96D2-8D3FDAD94BDC}" destId="{A63EBEB2-1403-4EB0-A06E-42D92823BE92}" srcOrd="1" destOrd="0" presId="urn:microsoft.com/office/officeart/2018/5/layout/IconCircleLabelList"/>
    <dgm:cxn modelId="{CEC7ABA5-C808-44DE-8F0C-27FD92D4FBC1}" type="presParOf" srcId="{444332AC-E801-4664-96D2-8D3FDAD94BDC}" destId="{BAC8CB50-5460-4E48-9D8F-BE8901690C7A}" srcOrd="2" destOrd="0" presId="urn:microsoft.com/office/officeart/2018/5/layout/IconCircleLabelList"/>
    <dgm:cxn modelId="{EB66ACE6-E884-4BE5-97A4-A43147EE3C6E}" type="presParOf" srcId="{444332AC-E801-4664-96D2-8D3FDAD94BDC}" destId="{FD260501-C05F-45FD-B4C9-384CDB001414}" srcOrd="3" destOrd="0" presId="urn:microsoft.com/office/officeart/2018/5/layout/IconCircleLabelList"/>
    <dgm:cxn modelId="{E889E90E-9BA4-4FD4-9C41-6AA327FCB259}" type="presParOf" srcId="{88FED4C5-F558-4F27-9E31-059A7E110D95}" destId="{0B6E98E6-077E-4128-8C7D-4F66FF1D43D1}" srcOrd="1" destOrd="0" presId="urn:microsoft.com/office/officeart/2018/5/layout/IconCircleLabelList"/>
    <dgm:cxn modelId="{CFDB5178-2F39-4718-8C86-A35BA839FE08}" type="presParOf" srcId="{88FED4C5-F558-4F27-9E31-059A7E110D95}" destId="{78A4C55F-855B-45BE-A823-C2C7375CD085}" srcOrd="2" destOrd="0" presId="urn:microsoft.com/office/officeart/2018/5/layout/IconCircleLabelList"/>
    <dgm:cxn modelId="{4BDE9742-1F54-4B61-92B7-5178B8BEC3D2}" type="presParOf" srcId="{78A4C55F-855B-45BE-A823-C2C7375CD085}" destId="{37559007-6413-4700-847D-07C97840FBEB}" srcOrd="0" destOrd="0" presId="urn:microsoft.com/office/officeart/2018/5/layout/IconCircleLabelList"/>
    <dgm:cxn modelId="{CDF84316-325F-4B30-9668-17EA8067B3D6}" type="presParOf" srcId="{78A4C55F-855B-45BE-A823-C2C7375CD085}" destId="{C4886AF2-1262-47F4-BE63-C0E60C1F82EA}" srcOrd="1" destOrd="0" presId="urn:microsoft.com/office/officeart/2018/5/layout/IconCircleLabelList"/>
    <dgm:cxn modelId="{2E973142-6E49-404A-8898-49D15F155211}" type="presParOf" srcId="{78A4C55F-855B-45BE-A823-C2C7375CD085}" destId="{5F8C0611-E68A-4B9C-9350-1F1CFFD04869}" srcOrd="2" destOrd="0" presId="urn:microsoft.com/office/officeart/2018/5/layout/IconCircleLabelList"/>
    <dgm:cxn modelId="{6A202663-9DBA-4E9A-938C-78CD8A4CF19E}" type="presParOf" srcId="{78A4C55F-855B-45BE-A823-C2C7375CD085}" destId="{C90BC529-DD22-4512-9789-E773BF5F34E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D89C6-DC87-46E2-8B53-EC50B8D26D1E}"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6908C974-E74B-485A-AEED-FABC04A3D855}">
      <dgm:prSet custT="1"/>
      <dgm:spPr/>
      <dgm:t>
        <a:bodyPr/>
        <a:lstStyle/>
        <a:p>
          <a:r>
            <a:rPr lang="en-US" sz="2800" dirty="0"/>
            <a:t>Top schools across the country embracing AI</a:t>
          </a:r>
        </a:p>
      </dgm:t>
    </dgm:pt>
    <dgm:pt modelId="{B13A1A8E-7170-42DD-9067-497D3755DD6E}" type="parTrans" cxnId="{064ABF52-25E9-4946-8ACB-0C3752814FD6}">
      <dgm:prSet/>
      <dgm:spPr/>
      <dgm:t>
        <a:bodyPr/>
        <a:lstStyle/>
        <a:p>
          <a:endParaRPr lang="en-US"/>
        </a:p>
      </dgm:t>
    </dgm:pt>
    <dgm:pt modelId="{80C3E6D6-AAA2-47AF-A13F-BD4291156014}" type="sibTrans" cxnId="{064ABF52-25E9-4946-8ACB-0C3752814FD6}">
      <dgm:prSet/>
      <dgm:spPr/>
      <dgm:t>
        <a:bodyPr/>
        <a:lstStyle/>
        <a:p>
          <a:endParaRPr lang="en-US"/>
        </a:p>
      </dgm:t>
    </dgm:pt>
    <dgm:pt modelId="{05815F3D-714E-426D-AB38-165759FE883B}">
      <dgm:prSet custT="1"/>
      <dgm:spPr/>
      <dgm:t>
        <a:bodyPr/>
        <a:lstStyle/>
        <a:p>
          <a:r>
            <a:rPr lang="en-US" sz="2400" dirty="0"/>
            <a:t>Students assume what AI creates is correct</a:t>
          </a:r>
        </a:p>
      </dgm:t>
    </dgm:pt>
    <dgm:pt modelId="{0DF584C7-2FDE-42C0-B4DA-BAA36123E3CE}" type="parTrans" cxnId="{C1B0E89E-649B-4571-BA7D-68EE76DC878E}">
      <dgm:prSet/>
      <dgm:spPr/>
      <dgm:t>
        <a:bodyPr/>
        <a:lstStyle/>
        <a:p>
          <a:endParaRPr lang="en-US"/>
        </a:p>
      </dgm:t>
    </dgm:pt>
    <dgm:pt modelId="{1919FBFC-A533-4E2A-A6A6-8819A570F269}" type="sibTrans" cxnId="{C1B0E89E-649B-4571-BA7D-68EE76DC878E}">
      <dgm:prSet/>
      <dgm:spPr/>
      <dgm:t>
        <a:bodyPr/>
        <a:lstStyle/>
        <a:p>
          <a:endParaRPr lang="en-US"/>
        </a:p>
      </dgm:t>
    </dgm:pt>
    <dgm:pt modelId="{C3883B10-1B8E-4112-9248-E02D9729D219}">
      <dgm:prSet custT="1"/>
      <dgm:spPr/>
      <dgm:t>
        <a:bodyPr/>
        <a:lstStyle/>
        <a:p>
          <a:r>
            <a:rPr lang="en-US" sz="2400" dirty="0"/>
            <a:t>Students fixing models that AI builds</a:t>
          </a:r>
        </a:p>
      </dgm:t>
    </dgm:pt>
    <dgm:pt modelId="{8DBDE258-2CD7-4F10-83C1-FDB2B0488D8D}" type="parTrans" cxnId="{6DA836C0-929E-4EFB-B14F-F84BCF61C890}">
      <dgm:prSet/>
      <dgm:spPr/>
      <dgm:t>
        <a:bodyPr/>
        <a:lstStyle/>
        <a:p>
          <a:endParaRPr lang="en-US"/>
        </a:p>
      </dgm:t>
    </dgm:pt>
    <dgm:pt modelId="{262BC344-6C17-4B15-B14F-10B24899B41C}" type="sibTrans" cxnId="{6DA836C0-929E-4EFB-B14F-F84BCF61C890}">
      <dgm:prSet/>
      <dgm:spPr/>
      <dgm:t>
        <a:bodyPr/>
        <a:lstStyle/>
        <a:p>
          <a:endParaRPr lang="en-US"/>
        </a:p>
      </dgm:t>
    </dgm:pt>
    <dgm:pt modelId="{AA00F8C6-C26F-4E67-8E42-1F9CB045270F}">
      <dgm:prSet custT="1"/>
      <dgm:spPr/>
      <dgm:t>
        <a:bodyPr/>
        <a:lstStyle/>
        <a:p>
          <a:r>
            <a:rPr lang="en-US" sz="2400" dirty="0"/>
            <a:t>Teaching core concepts w/o AI before incorporating AI</a:t>
          </a:r>
        </a:p>
      </dgm:t>
    </dgm:pt>
    <dgm:pt modelId="{E98F48F6-E38D-4121-BFFE-820B6FC02CEF}" type="parTrans" cxnId="{2715D08A-3B89-45EF-8511-9891E906F498}">
      <dgm:prSet/>
      <dgm:spPr/>
      <dgm:t>
        <a:bodyPr/>
        <a:lstStyle/>
        <a:p>
          <a:endParaRPr lang="en-US"/>
        </a:p>
      </dgm:t>
    </dgm:pt>
    <dgm:pt modelId="{020247C3-7B94-430F-8798-12FCC6A86699}" type="sibTrans" cxnId="{2715D08A-3B89-45EF-8511-9891E906F498}">
      <dgm:prSet/>
      <dgm:spPr/>
      <dgm:t>
        <a:bodyPr/>
        <a:lstStyle/>
        <a:p>
          <a:endParaRPr lang="en-US"/>
        </a:p>
      </dgm:t>
    </dgm:pt>
    <dgm:pt modelId="{B3031498-658B-4EE6-90CB-E0BD90CCABD9}">
      <dgm:prSet custT="1"/>
      <dgm:spPr/>
      <dgm:t>
        <a:bodyPr/>
        <a:lstStyle/>
        <a:p>
          <a:r>
            <a:rPr lang="en-US" sz="2400" dirty="0"/>
            <a:t>Designing Content where critical thinking is applied</a:t>
          </a:r>
        </a:p>
      </dgm:t>
    </dgm:pt>
    <dgm:pt modelId="{79301022-F01F-4A0B-B47A-2324625744E7}" type="parTrans" cxnId="{C28B9A68-C3E7-47D7-AA3E-436EBCB5F713}">
      <dgm:prSet/>
      <dgm:spPr/>
      <dgm:t>
        <a:bodyPr/>
        <a:lstStyle/>
        <a:p>
          <a:endParaRPr lang="en-US"/>
        </a:p>
      </dgm:t>
    </dgm:pt>
    <dgm:pt modelId="{3F5E6AF6-A575-4EDC-A319-B97E295AE87C}" type="sibTrans" cxnId="{C28B9A68-C3E7-47D7-AA3E-436EBCB5F713}">
      <dgm:prSet/>
      <dgm:spPr/>
      <dgm:t>
        <a:bodyPr/>
        <a:lstStyle/>
        <a:p>
          <a:endParaRPr lang="en-US"/>
        </a:p>
      </dgm:t>
    </dgm:pt>
    <dgm:pt modelId="{4B7BC320-D823-43A7-9EBA-4921138A75AF}" type="pres">
      <dgm:prSet presAssocID="{F6FD89C6-DC87-46E2-8B53-EC50B8D26D1E}" presName="root" presStyleCnt="0">
        <dgm:presLayoutVars>
          <dgm:dir/>
          <dgm:resizeHandles val="exact"/>
        </dgm:presLayoutVars>
      </dgm:prSet>
      <dgm:spPr/>
    </dgm:pt>
    <dgm:pt modelId="{C1478C9B-1AF9-409D-A762-00079D6A18A9}" type="pres">
      <dgm:prSet presAssocID="{6908C974-E74B-485A-AEED-FABC04A3D855}" presName="compNode" presStyleCnt="0"/>
      <dgm:spPr/>
    </dgm:pt>
    <dgm:pt modelId="{96B9A0ED-DF2B-442C-88AB-E0CE02D6E58B}" type="pres">
      <dgm:prSet presAssocID="{6908C974-E74B-485A-AEED-FABC04A3D855}" presName="bgRect" presStyleLbl="bgShp" presStyleIdx="0" presStyleCnt="5"/>
      <dgm:spPr/>
    </dgm:pt>
    <dgm:pt modelId="{0674514F-7AF4-442B-B4BF-CDFE926EB1E3}" type="pres">
      <dgm:prSet presAssocID="{6908C974-E74B-485A-AEED-FABC04A3D8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ducation"/>
        </a:ext>
      </dgm:extLst>
    </dgm:pt>
    <dgm:pt modelId="{7DFBCCFA-E3C3-407F-8E59-40203C6A6CDE}" type="pres">
      <dgm:prSet presAssocID="{6908C974-E74B-485A-AEED-FABC04A3D855}" presName="spaceRect" presStyleCnt="0"/>
      <dgm:spPr/>
    </dgm:pt>
    <dgm:pt modelId="{4EBCB976-B798-4DBA-9832-E54D112DE3FD}" type="pres">
      <dgm:prSet presAssocID="{6908C974-E74B-485A-AEED-FABC04A3D855}" presName="parTx" presStyleLbl="revTx" presStyleIdx="0" presStyleCnt="5">
        <dgm:presLayoutVars>
          <dgm:chMax val="0"/>
          <dgm:chPref val="0"/>
        </dgm:presLayoutVars>
      </dgm:prSet>
      <dgm:spPr/>
    </dgm:pt>
    <dgm:pt modelId="{E29CDC2F-BFA7-4863-B89B-9025E00B9E9B}" type="pres">
      <dgm:prSet presAssocID="{80C3E6D6-AAA2-47AF-A13F-BD4291156014}" presName="sibTrans" presStyleCnt="0"/>
      <dgm:spPr/>
    </dgm:pt>
    <dgm:pt modelId="{73824FEC-F618-4ECC-9682-C005917E6C83}" type="pres">
      <dgm:prSet presAssocID="{05815F3D-714E-426D-AB38-165759FE883B}" presName="compNode" presStyleCnt="0"/>
      <dgm:spPr/>
    </dgm:pt>
    <dgm:pt modelId="{DA3030C7-3146-48FA-A5C7-03AA6799FE22}" type="pres">
      <dgm:prSet presAssocID="{05815F3D-714E-426D-AB38-165759FE883B}" presName="bgRect" presStyleLbl="bgShp" presStyleIdx="1" presStyleCnt="5"/>
      <dgm:spPr/>
    </dgm:pt>
    <dgm:pt modelId="{9D4C2107-2AF7-4786-8A5A-24F85FB72BDA}" type="pres">
      <dgm:prSet presAssocID="{05815F3D-714E-426D-AB38-165759FE883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ED924514-ADA3-4FB0-8611-B3B716E10CD0}" type="pres">
      <dgm:prSet presAssocID="{05815F3D-714E-426D-AB38-165759FE883B}" presName="spaceRect" presStyleCnt="0"/>
      <dgm:spPr/>
    </dgm:pt>
    <dgm:pt modelId="{CCDDA56F-DFE8-44EF-A29D-D681C2F06501}" type="pres">
      <dgm:prSet presAssocID="{05815F3D-714E-426D-AB38-165759FE883B}" presName="parTx" presStyleLbl="revTx" presStyleIdx="1" presStyleCnt="5">
        <dgm:presLayoutVars>
          <dgm:chMax val="0"/>
          <dgm:chPref val="0"/>
        </dgm:presLayoutVars>
      </dgm:prSet>
      <dgm:spPr/>
    </dgm:pt>
    <dgm:pt modelId="{3EC75E24-5B43-4993-972C-2436943B60CE}" type="pres">
      <dgm:prSet presAssocID="{1919FBFC-A533-4E2A-A6A6-8819A570F269}" presName="sibTrans" presStyleCnt="0"/>
      <dgm:spPr/>
    </dgm:pt>
    <dgm:pt modelId="{0788F894-B9A5-425A-9BDA-3B37B101DA11}" type="pres">
      <dgm:prSet presAssocID="{C3883B10-1B8E-4112-9248-E02D9729D219}" presName="compNode" presStyleCnt="0"/>
      <dgm:spPr/>
    </dgm:pt>
    <dgm:pt modelId="{973D059D-64B2-452C-B9A8-3048EB8A5CB1}" type="pres">
      <dgm:prSet presAssocID="{C3883B10-1B8E-4112-9248-E02D9729D219}" presName="bgRect" presStyleLbl="bgShp" presStyleIdx="2" presStyleCnt="5"/>
      <dgm:spPr/>
    </dgm:pt>
    <dgm:pt modelId="{5D106DB8-C3FF-4058-98D6-2AC50F22ECED}" type="pres">
      <dgm:prSet presAssocID="{C3883B10-1B8E-4112-9248-E02D9729D2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8827DCA6-1130-43CD-AC39-E078E3C3A204}" type="pres">
      <dgm:prSet presAssocID="{C3883B10-1B8E-4112-9248-E02D9729D219}" presName="spaceRect" presStyleCnt="0"/>
      <dgm:spPr/>
    </dgm:pt>
    <dgm:pt modelId="{84F46527-B2CF-4A20-847E-513292FDC70D}" type="pres">
      <dgm:prSet presAssocID="{C3883B10-1B8E-4112-9248-E02D9729D219}" presName="parTx" presStyleLbl="revTx" presStyleIdx="2" presStyleCnt="5">
        <dgm:presLayoutVars>
          <dgm:chMax val="0"/>
          <dgm:chPref val="0"/>
        </dgm:presLayoutVars>
      </dgm:prSet>
      <dgm:spPr/>
    </dgm:pt>
    <dgm:pt modelId="{7F93F8C1-3317-4ACD-BDB9-0EA00B7DEB60}" type="pres">
      <dgm:prSet presAssocID="{262BC344-6C17-4B15-B14F-10B24899B41C}" presName="sibTrans" presStyleCnt="0"/>
      <dgm:spPr/>
    </dgm:pt>
    <dgm:pt modelId="{7875D4B1-1560-476D-9D5C-00A7CF31239C}" type="pres">
      <dgm:prSet presAssocID="{AA00F8C6-C26F-4E67-8E42-1F9CB045270F}" presName="compNode" presStyleCnt="0"/>
      <dgm:spPr/>
    </dgm:pt>
    <dgm:pt modelId="{721EF834-6EDD-4899-926F-A1E1F9138C80}" type="pres">
      <dgm:prSet presAssocID="{AA00F8C6-C26F-4E67-8E42-1F9CB045270F}" presName="bgRect" presStyleLbl="bgShp" presStyleIdx="3" presStyleCnt="5"/>
      <dgm:spPr/>
    </dgm:pt>
    <dgm:pt modelId="{8FB4250D-2509-4F87-820E-C28FB03D0FCF}" type="pres">
      <dgm:prSet presAssocID="{AA00F8C6-C26F-4E67-8E42-1F9CB045270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ght Double Quote"/>
        </a:ext>
      </dgm:extLst>
    </dgm:pt>
    <dgm:pt modelId="{E132B9B7-B3C5-4940-AEEB-0088D43F57FD}" type="pres">
      <dgm:prSet presAssocID="{AA00F8C6-C26F-4E67-8E42-1F9CB045270F}" presName="spaceRect" presStyleCnt="0"/>
      <dgm:spPr/>
    </dgm:pt>
    <dgm:pt modelId="{D64877C3-260E-4DE0-91E2-B2971A8083AB}" type="pres">
      <dgm:prSet presAssocID="{AA00F8C6-C26F-4E67-8E42-1F9CB045270F}" presName="parTx" presStyleLbl="revTx" presStyleIdx="3" presStyleCnt="5">
        <dgm:presLayoutVars>
          <dgm:chMax val="0"/>
          <dgm:chPref val="0"/>
        </dgm:presLayoutVars>
      </dgm:prSet>
      <dgm:spPr/>
    </dgm:pt>
    <dgm:pt modelId="{524F55E5-BF0E-4178-906D-D4162CF00B48}" type="pres">
      <dgm:prSet presAssocID="{020247C3-7B94-430F-8798-12FCC6A86699}" presName="sibTrans" presStyleCnt="0"/>
      <dgm:spPr/>
    </dgm:pt>
    <dgm:pt modelId="{CFB1230A-404E-40A7-B6E3-718FA3EEBC93}" type="pres">
      <dgm:prSet presAssocID="{B3031498-658B-4EE6-90CB-E0BD90CCABD9}" presName="compNode" presStyleCnt="0"/>
      <dgm:spPr/>
    </dgm:pt>
    <dgm:pt modelId="{43AFA259-E061-45B7-9C2C-1C920B719A7C}" type="pres">
      <dgm:prSet presAssocID="{B3031498-658B-4EE6-90CB-E0BD90CCABD9}" presName="bgRect" presStyleLbl="bgShp" presStyleIdx="4" presStyleCnt="5"/>
      <dgm:spPr/>
    </dgm:pt>
    <dgm:pt modelId="{549F302A-3A61-4783-8843-C0EF9BFC512F}" type="pres">
      <dgm:prSet presAssocID="{B3031498-658B-4EE6-90CB-E0BD90CCABD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esign"/>
        </a:ext>
      </dgm:extLst>
    </dgm:pt>
    <dgm:pt modelId="{D15E71B2-09E5-4006-8AF0-211D49EEF41F}" type="pres">
      <dgm:prSet presAssocID="{B3031498-658B-4EE6-90CB-E0BD90CCABD9}" presName="spaceRect" presStyleCnt="0"/>
      <dgm:spPr/>
    </dgm:pt>
    <dgm:pt modelId="{6AD53F27-6BD4-4AD8-950A-A34155C1D830}" type="pres">
      <dgm:prSet presAssocID="{B3031498-658B-4EE6-90CB-E0BD90CCABD9}" presName="parTx" presStyleLbl="revTx" presStyleIdx="4" presStyleCnt="5">
        <dgm:presLayoutVars>
          <dgm:chMax val="0"/>
          <dgm:chPref val="0"/>
        </dgm:presLayoutVars>
      </dgm:prSet>
      <dgm:spPr/>
    </dgm:pt>
  </dgm:ptLst>
  <dgm:cxnLst>
    <dgm:cxn modelId="{B9837D0F-B809-4C36-8765-9AC67CCD79BA}" type="presOf" srcId="{F6FD89C6-DC87-46E2-8B53-EC50B8D26D1E}" destId="{4B7BC320-D823-43A7-9EBA-4921138A75AF}" srcOrd="0" destOrd="0" presId="urn:microsoft.com/office/officeart/2018/2/layout/IconVerticalSolidList"/>
    <dgm:cxn modelId="{1E219129-1992-4B64-808A-09BDA92BCCE4}" type="presOf" srcId="{6908C974-E74B-485A-AEED-FABC04A3D855}" destId="{4EBCB976-B798-4DBA-9832-E54D112DE3FD}" srcOrd="0" destOrd="0" presId="urn:microsoft.com/office/officeart/2018/2/layout/IconVerticalSolidList"/>
    <dgm:cxn modelId="{C28B9A68-C3E7-47D7-AA3E-436EBCB5F713}" srcId="{F6FD89C6-DC87-46E2-8B53-EC50B8D26D1E}" destId="{B3031498-658B-4EE6-90CB-E0BD90CCABD9}" srcOrd="4" destOrd="0" parTransId="{79301022-F01F-4A0B-B47A-2324625744E7}" sibTransId="{3F5E6AF6-A575-4EDC-A319-B97E295AE87C}"/>
    <dgm:cxn modelId="{0DA7466A-61F9-492E-B96E-DDB66CDA6ECD}" type="presOf" srcId="{AA00F8C6-C26F-4E67-8E42-1F9CB045270F}" destId="{D64877C3-260E-4DE0-91E2-B2971A8083AB}" srcOrd="0" destOrd="0" presId="urn:microsoft.com/office/officeart/2018/2/layout/IconVerticalSolidList"/>
    <dgm:cxn modelId="{064ABF52-25E9-4946-8ACB-0C3752814FD6}" srcId="{F6FD89C6-DC87-46E2-8B53-EC50B8D26D1E}" destId="{6908C974-E74B-485A-AEED-FABC04A3D855}" srcOrd="0" destOrd="0" parTransId="{B13A1A8E-7170-42DD-9067-497D3755DD6E}" sibTransId="{80C3E6D6-AAA2-47AF-A13F-BD4291156014}"/>
    <dgm:cxn modelId="{5B3CA783-709E-4C9C-B3A0-15BBEBAFC6AB}" type="presOf" srcId="{C3883B10-1B8E-4112-9248-E02D9729D219}" destId="{84F46527-B2CF-4A20-847E-513292FDC70D}" srcOrd="0" destOrd="0" presId="urn:microsoft.com/office/officeart/2018/2/layout/IconVerticalSolidList"/>
    <dgm:cxn modelId="{2715D08A-3B89-45EF-8511-9891E906F498}" srcId="{F6FD89C6-DC87-46E2-8B53-EC50B8D26D1E}" destId="{AA00F8C6-C26F-4E67-8E42-1F9CB045270F}" srcOrd="3" destOrd="0" parTransId="{E98F48F6-E38D-4121-BFFE-820B6FC02CEF}" sibTransId="{020247C3-7B94-430F-8798-12FCC6A86699}"/>
    <dgm:cxn modelId="{C1B0E89E-649B-4571-BA7D-68EE76DC878E}" srcId="{F6FD89C6-DC87-46E2-8B53-EC50B8D26D1E}" destId="{05815F3D-714E-426D-AB38-165759FE883B}" srcOrd="1" destOrd="0" parTransId="{0DF584C7-2FDE-42C0-B4DA-BAA36123E3CE}" sibTransId="{1919FBFC-A533-4E2A-A6A6-8819A570F269}"/>
    <dgm:cxn modelId="{3867C9BF-9E03-4ACB-B847-DE2BD66FC347}" type="presOf" srcId="{B3031498-658B-4EE6-90CB-E0BD90CCABD9}" destId="{6AD53F27-6BD4-4AD8-950A-A34155C1D830}" srcOrd="0" destOrd="0" presId="urn:microsoft.com/office/officeart/2018/2/layout/IconVerticalSolidList"/>
    <dgm:cxn modelId="{6DA836C0-929E-4EFB-B14F-F84BCF61C890}" srcId="{F6FD89C6-DC87-46E2-8B53-EC50B8D26D1E}" destId="{C3883B10-1B8E-4112-9248-E02D9729D219}" srcOrd="2" destOrd="0" parTransId="{8DBDE258-2CD7-4F10-83C1-FDB2B0488D8D}" sibTransId="{262BC344-6C17-4B15-B14F-10B24899B41C}"/>
    <dgm:cxn modelId="{86E23AF8-9C5B-4AF5-A834-44E6F77C01D5}" type="presOf" srcId="{05815F3D-714E-426D-AB38-165759FE883B}" destId="{CCDDA56F-DFE8-44EF-A29D-D681C2F06501}" srcOrd="0" destOrd="0" presId="urn:microsoft.com/office/officeart/2018/2/layout/IconVerticalSolidList"/>
    <dgm:cxn modelId="{FFF0717D-1FDB-4ED3-B2CB-1118047A035C}" type="presParOf" srcId="{4B7BC320-D823-43A7-9EBA-4921138A75AF}" destId="{C1478C9B-1AF9-409D-A762-00079D6A18A9}" srcOrd="0" destOrd="0" presId="urn:microsoft.com/office/officeart/2018/2/layout/IconVerticalSolidList"/>
    <dgm:cxn modelId="{111D66F7-12CC-4B1F-BCBE-EF16F31C1809}" type="presParOf" srcId="{C1478C9B-1AF9-409D-A762-00079D6A18A9}" destId="{96B9A0ED-DF2B-442C-88AB-E0CE02D6E58B}" srcOrd="0" destOrd="0" presId="urn:microsoft.com/office/officeart/2018/2/layout/IconVerticalSolidList"/>
    <dgm:cxn modelId="{FC4D25AE-3057-4D1A-B93F-1CA8C91FAA91}" type="presParOf" srcId="{C1478C9B-1AF9-409D-A762-00079D6A18A9}" destId="{0674514F-7AF4-442B-B4BF-CDFE926EB1E3}" srcOrd="1" destOrd="0" presId="urn:microsoft.com/office/officeart/2018/2/layout/IconVerticalSolidList"/>
    <dgm:cxn modelId="{EB3391D3-1604-4631-B0AB-942E7B963BE9}" type="presParOf" srcId="{C1478C9B-1AF9-409D-A762-00079D6A18A9}" destId="{7DFBCCFA-E3C3-407F-8E59-40203C6A6CDE}" srcOrd="2" destOrd="0" presId="urn:microsoft.com/office/officeart/2018/2/layout/IconVerticalSolidList"/>
    <dgm:cxn modelId="{BB4F6198-2732-466A-8F53-3225C8BFA047}" type="presParOf" srcId="{C1478C9B-1AF9-409D-A762-00079D6A18A9}" destId="{4EBCB976-B798-4DBA-9832-E54D112DE3FD}" srcOrd="3" destOrd="0" presId="urn:microsoft.com/office/officeart/2018/2/layout/IconVerticalSolidList"/>
    <dgm:cxn modelId="{7C71EB9D-7124-4787-AFF9-4237AC884870}" type="presParOf" srcId="{4B7BC320-D823-43A7-9EBA-4921138A75AF}" destId="{E29CDC2F-BFA7-4863-B89B-9025E00B9E9B}" srcOrd="1" destOrd="0" presId="urn:microsoft.com/office/officeart/2018/2/layout/IconVerticalSolidList"/>
    <dgm:cxn modelId="{08DC227E-CC09-4ECB-9232-255D20B16205}" type="presParOf" srcId="{4B7BC320-D823-43A7-9EBA-4921138A75AF}" destId="{73824FEC-F618-4ECC-9682-C005917E6C83}" srcOrd="2" destOrd="0" presId="urn:microsoft.com/office/officeart/2018/2/layout/IconVerticalSolidList"/>
    <dgm:cxn modelId="{3102BD2B-4DAA-4FE6-8E74-D43807F08386}" type="presParOf" srcId="{73824FEC-F618-4ECC-9682-C005917E6C83}" destId="{DA3030C7-3146-48FA-A5C7-03AA6799FE22}" srcOrd="0" destOrd="0" presId="urn:microsoft.com/office/officeart/2018/2/layout/IconVerticalSolidList"/>
    <dgm:cxn modelId="{25F82DCA-4523-4D75-8C02-76E2B1EB5E26}" type="presParOf" srcId="{73824FEC-F618-4ECC-9682-C005917E6C83}" destId="{9D4C2107-2AF7-4786-8A5A-24F85FB72BDA}" srcOrd="1" destOrd="0" presId="urn:microsoft.com/office/officeart/2018/2/layout/IconVerticalSolidList"/>
    <dgm:cxn modelId="{BE0FFB55-9C30-4732-8799-F21483FCBAFD}" type="presParOf" srcId="{73824FEC-F618-4ECC-9682-C005917E6C83}" destId="{ED924514-ADA3-4FB0-8611-B3B716E10CD0}" srcOrd="2" destOrd="0" presId="urn:microsoft.com/office/officeart/2018/2/layout/IconVerticalSolidList"/>
    <dgm:cxn modelId="{7634F44E-C4D7-4964-8997-0D99A57C40E1}" type="presParOf" srcId="{73824FEC-F618-4ECC-9682-C005917E6C83}" destId="{CCDDA56F-DFE8-44EF-A29D-D681C2F06501}" srcOrd="3" destOrd="0" presId="urn:microsoft.com/office/officeart/2018/2/layout/IconVerticalSolidList"/>
    <dgm:cxn modelId="{085CAA10-CE16-4155-B488-FF2044433418}" type="presParOf" srcId="{4B7BC320-D823-43A7-9EBA-4921138A75AF}" destId="{3EC75E24-5B43-4993-972C-2436943B60CE}" srcOrd="3" destOrd="0" presId="urn:microsoft.com/office/officeart/2018/2/layout/IconVerticalSolidList"/>
    <dgm:cxn modelId="{DC09223D-0C99-4158-8156-7F12CCD667A6}" type="presParOf" srcId="{4B7BC320-D823-43A7-9EBA-4921138A75AF}" destId="{0788F894-B9A5-425A-9BDA-3B37B101DA11}" srcOrd="4" destOrd="0" presId="urn:microsoft.com/office/officeart/2018/2/layout/IconVerticalSolidList"/>
    <dgm:cxn modelId="{599BA153-3749-4328-A990-75436E38DDA3}" type="presParOf" srcId="{0788F894-B9A5-425A-9BDA-3B37B101DA11}" destId="{973D059D-64B2-452C-B9A8-3048EB8A5CB1}" srcOrd="0" destOrd="0" presId="urn:microsoft.com/office/officeart/2018/2/layout/IconVerticalSolidList"/>
    <dgm:cxn modelId="{CF9E1CA6-F836-4022-8079-9AB44A5263AE}" type="presParOf" srcId="{0788F894-B9A5-425A-9BDA-3B37B101DA11}" destId="{5D106DB8-C3FF-4058-98D6-2AC50F22ECED}" srcOrd="1" destOrd="0" presId="urn:microsoft.com/office/officeart/2018/2/layout/IconVerticalSolidList"/>
    <dgm:cxn modelId="{7C121D45-A39A-4499-A66D-9C16C0D50168}" type="presParOf" srcId="{0788F894-B9A5-425A-9BDA-3B37B101DA11}" destId="{8827DCA6-1130-43CD-AC39-E078E3C3A204}" srcOrd="2" destOrd="0" presId="urn:microsoft.com/office/officeart/2018/2/layout/IconVerticalSolidList"/>
    <dgm:cxn modelId="{4E6749EC-E326-4725-960C-690E63CA0428}" type="presParOf" srcId="{0788F894-B9A5-425A-9BDA-3B37B101DA11}" destId="{84F46527-B2CF-4A20-847E-513292FDC70D}" srcOrd="3" destOrd="0" presId="urn:microsoft.com/office/officeart/2018/2/layout/IconVerticalSolidList"/>
    <dgm:cxn modelId="{DE735671-7F8B-42A4-9C69-7BE1B9AD063C}" type="presParOf" srcId="{4B7BC320-D823-43A7-9EBA-4921138A75AF}" destId="{7F93F8C1-3317-4ACD-BDB9-0EA00B7DEB60}" srcOrd="5" destOrd="0" presId="urn:microsoft.com/office/officeart/2018/2/layout/IconVerticalSolidList"/>
    <dgm:cxn modelId="{C880A11C-3388-4B54-8018-E52B80425B12}" type="presParOf" srcId="{4B7BC320-D823-43A7-9EBA-4921138A75AF}" destId="{7875D4B1-1560-476D-9D5C-00A7CF31239C}" srcOrd="6" destOrd="0" presId="urn:microsoft.com/office/officeart/2018/2/layout/IconVerticalSolidList"/>
    <dgm:cxn modelId="{B5C12BB2-AC45-4D3A-A9EF-C440E93BBB2E}" type="presParOf" srcId="{7875D4B1-1560-476D-9D5C-00A7CF31239C}" destId="{721EF834-6EDD-4899-926F-A1E1F9138C80}" srcOrd="0" destOrd="0" presId="urn:microsoft.com/office/officeart/2018/2/layout/IconVerticalSolidList"/>
    <dgm:cxn modelId="{A6B9D150-5EE7-47D9-9C74-94D24ABF023D}" type="presParOf" srcId="{7875D4B1-1560-476D-9D5C-00A7CF31239C}" destId="{8FB4250D-2509-4F87-820E-C28FB03D0FCF}" srcOrd="1" destOrd="0" presId="urn:microsoft.com/office/officeart/2018/2/layout/IconVerticalSolidList"/>
    <dgm:cxn modelId="{23465251-B145-4F8C-A982-66D5554E653C}" type="presParOf" srcId="{7875D4B1-1560-476D-9D5C-00A7CF31239C}" destId="{E132B9B7-B3C5-4940-AEEB-0088D43F57FD}" srcOrd="2" destOrd="0" presId="urn:microsoft.com/office/officeart/2018/2/layout/IconVerticalSolidList"/>
    <dgm:cxn modelId="{1FEC0765-EF52-40D3-A2E4-C614BDCD7C42}" type="presParOf" srcId="{7875D4B1-1560-476D-9D5C-00A7CF31239C}" destId="{D64877C3-260E-4DE0-91E2-B2971A8083AB}" srcOrd="3" destOrd="0" presId="urn:microsoft.com/office/officeart/2018/2/layout/IconVerticalSolidList"/>
    <dgm:cxn modelId="{DF401755-C20B-4441-B04D-49B02C545FAD}" type="presParOf" srcId="{4B7BC320-D823-43A7-9EBA-4921138A75AF}" destId="{524F55E5-BF0E-4178-906D-D4162CF00B48}" srcOrd="7" destOrd="0" presId="urn:microsoft.com/office/officeart/2018/2/layout/IconVerticalSolidList"/>
    <dgm:cxn modelId="{E29CC3AD-D347-46B5-9EB0-7DD32DD1028F}" type="presParOf" srcId="{4B7BC320-D823-43A7-9EBA-4921138A75AF}" destId="{CFB1230A-404E-40A7-B6E3-718FA3EEBC93}" srcOrd="8" destOrd="0" presId="urn:microsoft.com/office/officeart/2018/2/layout/IconVerticalSolidList"/>
    <dgm:cxn modelId="{9FF00BF0-207B-47A1-87FB-589B377040C5}" type="presParOf" srcId="{CFB1230A-404E-40A7-B6E3-718FA3EEBC93}" destId="{43AFA259-E061-45B7-9C2C-1C920B719A7C}" srcOrd="0" destOrd="0" presId="urn:microsoft.com/office/officeart/2018/2/layout/IconVerticalSolidList"/>
    <dgm:cxn modelId="{07F76E35-11EA-4CC1-8210-F8CECFC7E63B}" type="presParOf" srcId="{CFB1230A-404E-40A7-B6E3-718FA3EEBC93}" destId="{549F302A-3A61-4783-8843-C0EF9BFC512F}" srcOrd="1" destOrd="0" presId="urn:microsoft.com/office/officeart/2018/2/layout/IconVerticalSolidList"/>
    <dgm:cxn modelId="{9472DD4C-87FD-4258-9670-E96E13E623C7}" type="presParOf" srcId="{CFB1230A-404E-40A7-B6E3-718FA3EEBC93}" destId="{D15E71B2-09E5-4006-8AF0-211D49EEF41F}" srcOrd="2" destOrd="0" presId="urn:microsoft.com/office/officeart/2018/2/layout/IconVerticalSolidList"/>
    <dgm:cxn modelId="{B4C6BCA2-72D6-4067-809E-B6B1383E8E64}" type="presParOf" srcId="{CFB1230A-404E-40A7-B6E3-718FA3EEBC93}" destId="{6AD53F27-6BD4-4AD8-950A-A34155C1D8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4915C-607A-497E-AC70-6DA03E31FB7D}">
      <dsp:nvSpPr>
        <dsp:cNvPr id="0" name=""/>
        <dsp:cNvSpPr/>
      </dsp:nvSpPr>
      <dsp:spPr>
        <a:xfrm>
          <a:off x="-268642" y="0"/>
          <a:ext cx="6752998" cy="1481318"/>
        </a:xfrm>
        <a:prstGeom prst="roundRect">
          <a:avLst>
            <a:gd name="adj" fmla="val 10000"/>
          </a:avLst>
        </a:prstGeom>
        <a:solidFill>
          <a:srgbClr val="0B411A"/>
        </a:solidFill>
        <a:ln>
          <a:noFill/>
        </a:ln>
        <a:effectLst/>
      </dsp:spPr>
      <dsp:style>
        <a:lnRef idx="0">
          <a:scrgbClr r="0" g="0" b="0"/>
        </a:lnRef>
        <a:fillRef idx="1">
          <a:scrgbClr r="0" g="0" b="0"/>
        </a:fillRef>
        <a:effectRef idx="0">
          <a:scrgbClr r="0" g="0" b="0"/>
        </a:effectRef>
        <a:fontRef idx="minor"/>
      </dsp:style>
    </dsp:sp>
    <dsp:sp modelId="{AC36CC66-18FA-46E4-B076-1441DD1FD335}">
      <dsp:nvSpPr>
        <dsp:cNvPr id="0" name=""/>
        <dsp:cNvSpPr/>
      </dsp:nvSpPr>
      <dsp:spPr>
        <a:xfrm>
          <a:off x="163114" y="341541"/>
          <a:ext cx="814725" cy="8147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E7769-40BC-4E6F-9D53-740B3F3CE561}">
      <dsp:nvSpPr>
        <dsp:cNvPr id="0" name=""/>
        <dsp:cNvSpPr/>
      </dsp:nvSpPr>
      <dsp:spPr>
        <a:xfrm>
          <a:off x="1039594" y="294917"/>
          <a:ext cx="5351381" cy="96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55" tIns="126655" rIns="126655" bIns="126655"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rPr>
            <a:t>Integrated in Recruiting/Hiring – Suited, </a:t>
          </a:r>
          <a:r>
            <a:rPr lang="en-US" sz="2800" kern="1200" dirty="0" err="1">
              <a:solidFill>
                <a:schemeClr val="bg1"/>
              </a:solidFill>
            </a:rPr>
            <a:t>HireVue</a:t>
          </a:r>
          <a:r>
            <a:rPr lang="en-US" sz="2800" kern="1200" dirty="0">
              <a:solidFill>
                <a:schemeClr val="bg1"/>
              </a:solidFill>
            </a:rPr>
            <a:t>, etc.</a:t>
          </a:r>
        </a:p>
      </dsp:txBody>
      <dsp:txXfrm>
        <a:off x="1039594" y="294917"/>
        <a:ext cx="5351381" cy="964942"/>
      </dsp:txXfrm>
    </dsp:sp>
    <dsp:sp modelId="{6396A60E-CC5E-4777-AEAB-12A232B3E46B}">
      <dsp:nvSpPr>
        <dsp:cNvPr id="0" name=""/>
        <dsp:cNvSpPr/>
      </dsp:nvSpPr>
      <dsp:spPr>
        <a:xfrm>
          <a:off x="-284984" y="1859892"/>
          <a:ext cx="6752998" cy="1481318"/>
        </a:xfrm>
        <a:prstGeom prst="roundRect">
          <a:avLst>
            <a:gd name="adj" fmla="val 10000"/>
          </a:avLst>
        </a:prstGeom>
        <a:solidFill>
          <a:srgbClr val="0B411A"/>
        </a:solidFill>
        <a:ln>
          <a:noFill/>
        </a:ln>
        <a:effectLst/>
      </dsp:spPr>
      <dsp:style>
        <a:lnRef idx="0">
          <a:scrgbClr r="0" g="0" b="0"/>
        </a:lnRef>
        <a:fillRef idx="1">
          <a:scrgbClr r="0" g="0" b="0"/>
        </a:fillRef>
        <a:effectRef idx="0">
          <a:scrgbClr r="0" g="0" b="0"/>
        </a:effectRef>
        <a:fontRef idx="minor"/>
      </dsp:style>
    </dsp:sp>
    <dsp:sp modelId="{2C2A11D6-EE75-49A5-BA9A-720AA17C9E67}">
      <dsp:nvSpPr>
        <dsp:cNvPr id="0" name=""/>
        <dsp:cNvSpPr/>
      </dsp:nvSpPr>
      <dsp:spPr>
        <a:xfrm>
          <a:off x="163114" y="2193189"/>
          <a:ext cx="814725" cy="8147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2E783-B14E-4C3C-AB30-2865E06BFDF7}">
      <dsp:nvSpPr>
        <dsp:cNvPr id="0" name=""/>
        <dsp:cNvSpPr/>
      </dsp:nvSpPr>
      <dsp:spPr>
        <a:xfrm>
          <a:off x="1039579" y="1855137"/>
          <a:ext cx="3073188" cy="148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3" tIns="156773" rIns="156773" bIns="156773"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rPr>
            <a:t>AI Companions -</a:t>
          </a:r>
        </a:p>
      </dsp:txBody>
      <dsp:txXfrm>
        <a:off x="1039579" y="1855137"/>
        <a:ext cx="3073188" cy="1481318"/>
      </dsp:txXfrm>
    </dsp:sp>
    <dsp:sp modelId="{FADEA350-5A53-4ECF-AC47-BF279517FC43}">
      <dsp:nvSpPr>
        <dsp:cNvPr id="0" name=""/>
        <dsp:cNvSpPr/>
      </dsp:nvSpPr>
      <dsp:spPr>
        <a:xfrm>
          <a:off x="3606489" y="2233153"/>
          <a:ext cx="3146510" cy="725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05" tIns="109805" rIns="109805" bIns="109805"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1"/>
              </a:solidFill>
            </a:rPr>
            <a:t>Building Financial Models</a:t>
          </a:r>
        </a:p>
        <a:p>
          <a:pPr marL="0" lvl="0" indent="0" algn="l" defTabSz="889000">
            <a:lnSpc>
              <a:spcPct val="100000"/>
            </a:lnSpc>
            <a:spcBef>
              <a:spcPct val="0"/>
            </a:spcBef>
            <a:spcAft>
              <a:spcPct val="35000"/>
            </a:spcAft>
            <a:buNone/>
          </a:pPr>
          <a:r>
            <a:rPr lang="en-US" sz="2000" kern="1200" dirty="0">
              <a:solidFill>
                <a:schemeClr val="bg1"/>
              </a:solidFill>
            </a:rPr>
            <a:t>Delivering Insights</a:t>
          </a:r>
        </a:p>
      </dsp:txBody>
      <dsp:txXfrm>
        <a:off x="3606489" y="2233153"/>
        <a:ext cx="3146510" cy="725272"/>
      </dsp:txXfrm>
    </dsp:sp>
    <dsp:sp modelId="{002B58E1-8B50-4A2C-92B4-5D270720A9E3}">
      <dsp:nvSpPr>
        <dsp:cNvPr id="0" name=""/>
        <dsp:cNvSpPr/>
      </dsp:nvSpPr>
      <dsp:spPr>
        <a:xfrm>
          <a:off x="-284984" y="3711540"/>
          <a:ext cx="6752998" cy="1481318"/>
        </a:xfrm>
        <a:prstGeom prst="roundRect">
          <a:avLst>
            <a:gd name="adj" fmla="val 10000"/>
          </a:avLst>
        </a:prstGeom>
        <a:solidFill>
          <a:srgbClr val="0B411A"/>
        </a:solidFill>
        <a:ln>
          <a:noFill/>
        </a:ln>
        <a:effectLst/>
      </dsp:spPr>
      <dsp:style>
        <a:lnRef idx="0">
          <a:scrgbClr r="0" g="0" b="0"/>
        </a:lnRef>
        <a:fillRef idx="1">
          <a:scrgbClr r="0" g="0" b="0"/>
        </a:fillRef>
        <a:effectRef idx="0">
          <a:scrgbClr r="0" g="0" b="0"/>
        </a:effectRef>
        <a:fontRef idx="minor"/>
      </dsp:style>
    </dsp:sp>
    <dsp:sp modelId="{A385044B-6938-4BA4-9E86-66CA1757DD8E}">
      <dsp:nvSpPr>
        <dsp:cNvPr id="0" name=""/>
        <dsp:cNvSpPr/>
      </dsp:nvSpPr>
      <dsp:spPr>
        <a:xfrm>
          <a:off x="163114" y="4044837"/>
          <a:ext cx="814725" cy="8147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902A8-96D7-4C4B-88A0-2AD042F819BE}">
      <dsp:nvSpPr>
        <dsp:cNvPr id="0" name=""/>
        <dsp:cNvSpPr/>
      </dsp:nvSpPr>
      <dsp:spPr>
        <a:xfrm>
          <a:off x="1039568" y="3719785"/>
          <a:ext cx="5038728" cy="148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73" tIns="156773" rIns="156773" bIns="156773"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bg1"/>
              </a:solidFill>
            </a:rPr>
            <a:t>Not replacing jobs today, but increasing task efficiency</a:t>
          </a:r>
        </a:p>
      </dsp:txBody>
      <dsp:txXfrm>
        <a:off x="1039568" y="3719785"/>
        <a:ext cx="5038728" cy="1481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44A30-FA4E-4009-81BF-716442EB6FA3}">
      <dsp:nvSpPr>
        <dsp:cNvPr id="0" name=""/>
        <dsp:cNvSpPr/>
      </dsp:nvSpPr>
      <dsp:spPr>
        <a:xfrm>
          <a:off x="596545" y="651863"/>
          <a:ext cx="1715625" cy="1715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F839E-2A1D-430B-A844-E6B416D07C71}">
      <dsp:nvSpPr>
        <dsp:cNvPr id="0" name=""/>
        <dsp:cNvSpPr/>
      </dsp:nvSpPr>
      <dsp:spPr>
        <a:xfrm>
          <a:off x="962170" y="1017488"/>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F4F3F-962E-4E27-AD85-4B25A8702C9F}">
      <dsp:nvSpPr>
        <dsp:cNvPr id="0" name=""/>
        <dsp:cNvSpPr/>
      </dsp:nvSpPr>
      <dsp:spPr>
        <a:xfrm>
          <a:off x="48107" y="2901863"/>
          <a:ext cx="2812500" cy="79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GPA – Reflecting work ethic</a:t>
          </a:r>
        </a:p>
      </dsp:txBody>
      <dsp:txXfrm>
        <a:off x="48107" y="2901863"/>
        <a:ext cx="2812500" cy="797611"/>
      </dsp:txXfrm>
    </dsp:sp>
    <dsp:sp modelId="{02E8DE6B-55C0-4292-8EE6-915B5E25F4B2}">
      <dsp:nvSpPr>
        <dsp:cNvPr id="0" name=""/>
        <dsp:cNvSpPr/>
      </dsp:nvSpPr>
      <dsp:spPr>
        <a:xfrm>
          <a:off x="4399987" y="651863"/>
          <a:ext cx="1715625" cy="1715625"/>
        </a:xfrm>
        <a:prstGeom prst="ellipse">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E21F2029-69C1-4FF6-95D1-1A60D9318832}">
      <dsp:nvSpPr>
        <dsp:cNvPr id="0" name=""/>
        <dsp:cNvSpPr/>
      </dsp:nvSpPr>
      <dsp:spPr>
        <a:xfrm>
          <a:off x="4765612" y="1017488"/>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853155-6DA3-4D87-A60E-F7DBE872C014}">
      <dsp:nvSpPr>
        <dsp:cNvPr id="0" name=""/>
        <dsp:cNvSpPr/>
      </dsp:nvSpPr>
      <dsp:spPr>
        <a:xfrm>
          <a:off x="3352795" y="2901863"/>
          <a:ext cx="3810009" cy="79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Clubs / Involvement – Leadership positions</a:t>
          </a:r>
        </a:p>
      </dsp:txBody>
      <dsp:txXfrm>
        <a:off x="3352795" y="2901863"/>
        <a:ext cx="3810009" cy="797611"/>
      </dsp:txXfrm>
    </dsp:sp>
    <dsp:sp modelId="{B1DFF3C8-2423-4BBD-B3D9-B4F74D1470B6}">
      <dsp:nvSpPr>
        <dsp:cNvPr id="0" name=""/>
        <dsp:cNvSpPr/>
      </dsp:nvSpPr>
      <dsp:spPr>
        <a:xfrm>
          <a:off x="8203429" y="651863"/>
          <a:ext cx="1715625" cy="1715625"/>
        </a:xfrm>
        <a:prstGeom prst="ellipse">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E05F6C6B-355A-4B51-90CB-2EDC66BB8C58}">
      <dsp:nvSpPr>
        <dsp:cNvPr id="0" name=""/>
        <dsp:cNvSpPr/>
      </dsp:nvSpPr>
      <dsp:spPr>
        <a:xfrm>
          <a:off x="8569054" y="1017488"/>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4C5706-29C1-4ED7-B786-6375C2F54933}">
      <dsp:nvSpPr>
        <dsp:cNvPr id="0" name=""/>
        <dsp:cNvSpPr/>
      </dsp:nvSpPr>
      <dsp:spPr>
        <a:xfrm>
          <a:off x="7654992" y="2901863"/>
          <a:ext cx="2812500" cy="797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Experience – Internships</a:t>
          </a:r>
        </a:p>
      </dsp:txBody>
      <dsp:txXfrm>
        <a:off x="7654992" y="2901863"/>
        <a:ext cx="2812500" cy="797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86309-99C7-9C40-96D6-5011BD555199}">
      <dsp:nvSpPr>
        <dsp:cNvPr id="0" name=""/>
        <dsp:cNvSpPr/>
      </dsp:nvSpPr>
      <dsp:spPr>
        <a:xfrm>
          <a:off x="0" y="326414"/>
          <a:ext cx="10515600" cy="2579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99136" numCol="1" spcCol="1270" anchor="t" anchorCtr="0">
          <a:noAutofit/>
        </a:bodyPr>
        <a:lstStyle/>
        <a:p>
          <a:pPr marL="285750" lvl="1" indent="-285750" algn="l" defTabSz="1244600">
            <a:lnSpc>
              <a:spcPct val="100000"/>
            </a:lnSpc>
            <a:spcBef>
              <a:spcPct val="0"/>
            </a:spcBef>
            <a:spcAft>
              <a:spcPct val="15000"/>
            </a:spcAft>
            <a:buChar char="•"/>
          </a:pPr>
          <a:r>
            <a:rPr lang="en-US" sz="2800" kern="1200" dirty="0"/>
            <a:t>Eye Contact / Body Language</a:t>
          </a:r>
        </a:p>
        <a:p>
          <a:pPr marL="285750" lvl="1" indent="-285750" algn="l" defTabSz="1244600">
            <a:lnSpc>
              <a:spcPct val="100000"/>
            </a:lnSpc>
            <a:spcBef>
              <a:spcPct val="0"/>
            </a:spcBef>
            <a:spcAft>
              <a:spcPct val="15000"/>
            </a:spcAft>
            <a:buChar char="•"/>
          </a:pPr>
          <a:r>
            <a:rPr lang="en-US" sz="2800" kern="1200" dirty="0"/>
            <a:t>Communication</a:t>
          </a:r>
        </a:p>
        <a:p>
          <a:pPr marL="285750" lvl="1" indent="-285750" algn="l" defTabSz="1244600">
            <a:lnSpc>
              <a:spcPct val="100000"/>
            </a:lnSpc>
            <a:spcBef>
              <a:spcPct val="0"/>
            </a:spcBef>
            <a:spcAft>
              <a:spcPct val="15000"/>
            </a:spcAft>
            <a:buChar char="•"/>
          </a:pPr>
          <a:r>
            <a:rPr lang="en-US" sz="2800" kern="1200" dirty="0"/>
            <a:t>Critical Thinking</a:t>
          </a:r>
        </a:p>
        <a:p>
          <a:pPr marL="285750" lvl="1" indent="-285750" algn="l" defTabSz="1244600">
            <a:lnSpc>
              <a:spcPct val="100000"/>
            </a:lnSpc>
            <a:spcBef>
              <a:spcPct val="0"/>
            </a:spcBef>
            <a:spcAft>
              <a:spcPct val="15000"/>
            </a:spcAft>
            <a:buChar char="•"/>
          </a:pPr>
          <a:r>
            <a:rPr lang="en-US" sz="2800" kern="1200" dirty="0"/>
            <a:t>Attention to Detail</a:t>
          </a:r>
        </a:p>
      </dsp:txBody>
      <dsp:txXfrm>
        <a:off x="0" y="326414"/>
        <a:ext cx="10515600" cy="2579850"/>
      </dsp:txXfrm>
    </dsp:sp>
    <dsp:sp modelId="{5C9C7C3F-8590-7245-8053-98047FCD9493}">
      <dsp:nvSpPr>
        <dsp:cNvPr id="0" name=""/>
        <dsp:cNvSpPr/>
      </dsp:nvSpPr>
      <dsp:spPr>
        <a:xfrm>
          <a:off x="525780" y="16454"/>
          <a:ext cx="7360920" cy="619920"/>
        </a:xfrm>
        <a:prstGeom prst="roundRect">
          <a:avLst/>
        </a:prstGeom>
        <a:solidFill>
          <a:srgbClr val="52A335"/>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100000"/>
            </a:lnSpc>
            <a:spcBef>
              <a:spcPct val="0"/>
            </a:spcBef>
            <a:spcAft>
              <a:spcPct val="35000"/>
            </a:spcAft>
            <a:buNone/>
            <a:defRPr b="1"/>
          </a:pPr>
          <a:r>
            <a:rPr lang="en-US" sz="3200" kern="1200" dirty="0"/>
            <a:t>Soft Skills</a:t>
          </a:r>
        </a:p>
      </dsp:txBody>
      <dsp:txXfrm>
        <a:off x="556042" y="46716"/>
        <a:ext cx="7300396" cy="559396"/>
      </dsp:txXfrm>
    </dsp:sp>
    <dsp:sp modelId="{E7BCF387-28B5-D848-8EC1-8D945BBAEFDC}">
      <dsp:nvSpPr>
        <dsp:cNvPr id="0" name=""/>
        <dsp:cNvSpPr/>
      </dsp:nvSpPr>
      <dsp:spPr>
        <a:xfrm>
          <a:off x="0" y="3329625"/>
          <a:ext cx="10515600"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99136" numCol="1" spcCol="1270" anchor="t" anchorCtr="0">
          <a:noAutofit/>
        </a:bodyPr>
        <a:lstStyle/>
        <a:p>
          <a:pPr marL="285750" lvl="1" indent="-285750" algn="l" defTabSz="1244600">
            <a:lnSpc>
              <a:spcPct val="100000"/>
            </a:lnSpc>
            <a:spcBef>
              <a:spcPct val="0"/>
            </a:spcBef>
            <a:spcAft>
              <a:spcPct val="15000"/>
            </a:spcAft>
            <a:buChar char="•"/>
          </a:pPr>
          <a:r>
            <a:rPr lang="en-US" sz="2800" kern="1200" dirty="0"/>
            <a:t>Technical - Microsoft Excel / Python / PowerPoint</a:t>
          </a:r>
        </a:p>
        <a:p>
          <a:pPr marL="285750" lvl="1" indent="-285750" algn="l" defTabSz="1244600">
            <a:lnSpc>
              <a:spcPct val="100000"/>
            </a:lnSpc>
            <a:spcBef>
              <a:spcPct val="0"/>
            </a:spcBef>
            <a:spcAft>
              <a:spcPct val="15000"/>
            </a:spcAft>
            <a:buChar char="•"/>
          </a:pPr>
          <a:r>
            <a:rPr lang="en-US" sz="2800" kern="1200" dirty="0"/>
            <a:t>Core Concepts – Read/Interpret Financial Statement </a:t>
          </a:r>
        </a:p>
      </dsp:txBody>
      <dsp:txXfrm>
        <a:off x="0" y="3329625"/>
        <a:ext cx="10515600" cy="1587600"/>
      </dsp:txXfrm>
    </dsp:sp>
    <dsp:sp modelId="{6CEAD703-9F4B-6441-9CFA-F3053A247F4A}">
      <dsp:nvSpPr>
        <dsp:cNvPr id="0" name=""/>
        <dsp:cNvSpPr/>
      </dsp:nvSpPr>
      <dsp:spPr>
        <a:xfrm>
          <a:off x="525780" y="3019665"/>
          <a:ext cx="7360920" cy="619920"/>
        </a:xfrm>
        <a:prstGeom prst="roundRect">
          <a:avLst/>
        </a:prstGeom>
        <a:solidFill>
          <a:srgbClr val="0B6828"/>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22400">
            <a:lnSpc>
              <a:spcPct val="100000"/>
            </a:lnSpc>
            <a:spcBef>
              <a:spcPct val="0"/>
            </a:spcBef>
            <a:spcAft>
              <a:spcPct val="35000"/>
            </a:spcAft>
            <a:buNone/>
            <a:defRPr b="1"/>
          </a:pPr>
          <a:r>
            <a:rPr lang="en-US" sz="3200" kern="1200" dirty="0"/>
            <a:t>Hard Skills</a:t>
          </a:r>
        </a:p>
      </dsp:txBody>
      <dsp:txXfrm>
        <a:off x="556042" y="3049927"/>
        <a:ext cx="730039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91D1B-F073-4E05-885E-A30D74481132}">
      <dsp:nvSpPr>
        <dsp:cNvPr id="0" name=""/>
        <dsp:cNvSpPr/>
      </dsp:nvSpPr>
      <dsp:spPr>
        <a:xfrm>
          <a:off x="1751020" y="48561"/>
          <a:ext cx="963966" cy="963966"/>
        </a:xfrm>
        <a:prstGeom prst="round2DiagRect">
          <a:avLst>
            <a:gd name="adj1" fmla="val 29727"/>
            <a:gd name="adj2" fmla="val 0"/>
          </a:avLst>
        </a:prstGeom>
        <a:solidFill>
          <a:srgbClr val="0B6828"/>
        </a:solidFill>
        <a:ln>
          <a:noFill/>
        </a:ln>
        <a:effectLst/>
      </dsp:spPr>
      <dsp:style>
        <a:lnRef idx="0">
          <a:scrgbClr r="0" g="0" b="0"/>
        </a:lnRef>
        <a:fillRef idx="1">
          <a:scrgbClr r="0" g="0" b="0"/>
        </a:fillRef>
        <a:effectRef idx="0">
          <a:scrgbClr r="0" g="0" b="0"/>
        </a:effectRef>
        <a:fontRef idx="minor"/>
      </dsp:style>
    </dsp:sp>
    <dsp:sp modelId="{053D3551-3AA1-4568-B8DC-737809BA96D9}">
      <dsp:nvSpPr>
        <dsp:cNvPr id="0" name=""/>
        <dsp:cNvSpPr/>
      </dsp:nvSpPr>
      <dsp:spPr>
        <a:xfrm>
          <a:off x="1956456" y="253997"/>
          <a:ext cx="553095" cy="553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1C8AA6-15D4-4D7D-A67F-E5D6FED7221A}">
      <dsp:nvSpPr>
        <dsp:cNvPr id="0" name=""/>
        <dsp:cNvSpPr/>
      </dsp:nvSpPr>
      <dsp:spPr>
        <a:xfrm>
          <a:off x="175472" y="1312780"/>
          <a:ext cx="4115063" cy="73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dirty="0"/>
            <a:t>Excel skills is a necessary requirement</a:t>
          </a:r>
        </a:p>
      </dsp:txBody>
      <dsp:txXfrm>
        <a:off x="175472" y="1312780"/>
        <a:ext cx="4115063" cy="737245"/>
      </dsp:txXfrm>
    </dsp:sp>
    <dsp:sp modelId="{3471CDAD-3777-4FE6-B4F8-74666619D99D}">
      <dsp:nvSpPr>
        <dsp:cNvPr id="0" name=""/>
        <dsp:cNvSpPr/>
      </dsp:nvSpPr>
      <dsp:spPr>
        <a:xfrm>
          <a:off x="6206901" y="48561"/>
          <a:ext cx="963966" cy="963966"/>
        </a:xfrm>
        <a:prstGeom prst="round2DiagRect">
          <a:avLst>
            <a:gd name="adj1" fmla="val 29727"/>
            <a:gd name="adj2" fmla="val 0"/>
          </a:avLst>
        </a:prstGeom>
        <a:solidFill>
          <a:srgbClr val="52A335"/>
        </a:solidFill>
        <a:ln>
          <a:noFill/>
        </a:ln>
        <a:effectLst/>
      </dsp:spPr>
      <dsp:style>
        <a:lnRef idx="0">
          <a:scrgbClr r="0" g="0" b="0"/>
        </a:lnRef>
        <a:fillRef idx="1">
          <a:scrgbClr r="0" g="0" b="0"/>
        </a:fillRef>
        <a:effectRef idx="0">
          <a:scrgbClr r="0" g="0" b="0"/>
        </a:effectRef>
        <a:fontRef idx="minor"/>
      </dsp:style>
    </dsp:sp>
    <dsp:sp modelId="{2F4AAF81-B6F7-4532-85A5-95BC2858AF1C}">
      <dsp:nvSpPr>
        <dsp:cNvPr id="0" name=""/>
        <dsp:cNvSpPr/>
      </dsp:nvSpPr>
      <dsp:spPr>
        <a:xfrm>
          <a:off x="6412337" y="253997"/>
          <a:ext cx="553095" cy="553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1890F2-44D0-4783-B15D-653D20BA2F38}">
      <dsp:nvSpPr>
        <dsp:cNvPr id="0" name=""/>
        <dsp:cNvSpPr/>
      </dsp:nvSpPr>
      <dsp:spPr>
        <a:xfrm>
          <a:off x="4567083" y="1312780"/>
          <a:ext cx="4243603" cy="73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cap="all" dirty="0">
              <a:solidFill>
                <a:prstClr val="black">
                  <a:hueOff val="0"/>
                  <a:satOff val="0"/>
                  <a:lumOff val="0"/>
                  <a:alphaOff val="0"/>
                </a:prstClr>
              </a:solidFill>
              <a:latin typeface="Calibri" panose="020F0502020204030204"/>
              <a:ea typeface="+mn-ea"/>
              <a:cs typeface="+mn-cs"/>
            </a:rPr>
            <a:t>Python collects data, but Excel provides summary/analysis</a:t>
          </a:r>
        </a:p>
      </dsp:txBody>
      <dsp:txXfrm>
        <a:off x="4567083" y="1312780"/>
        <a:ext cx="4243603" cy="737245"/>
      </dsp:txXfrm>
    </dsp:sp>
    <dsp:sp modelId="{38CCA4C6-D802-4E29-907C-30E405D1D87C}">
      <dsp:nvSpPr>
        <dsp:cNvPr id="0" name=""/>
        <dsp:cNvSpPr/>
      </dsp:nvSpPr>
      <dsp:spPr>
        <a:xfrm>
          <a:off x="2455743" y="2445094"/>
          <a:ext cx="963966" cy="963966"/>
        </a:xfrm>
        <a:prstGeom prst="round2DiagRect">
          <a:avLst>
            <a:gd name="adj1" fmla="val 29727"/>
            <a:gd name="adj2" fmla="val 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FABF77C-EA9E-4132-A618-2141B067690D}">
      <dsp:nvSpPr>
        <dsp:cNvPr id="0" name=""/>
        <dsp:cNvSpPr/>
      </dsp:nvSpPr>
      <dsp:spPr>
        <a:xfrm>
          <a:off x="2661179" y="2650529"/>
          <a:ext cx="553095" cy="5530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20BC79-0167-4C88-A197-7B3565841AF6}">
      <dsp:nvSpPr>
        <dsp:cNvPr id="0" name=""/>
        <dsp:cNvSpPr/>
      </dsp:nvSpPr>
      <dsp:spPr>
        <a:xfrm>
          <a:off x="1076101" y="3709312"/>
          <a:ext cx="3723250" cy="73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cap="all" dirty="0">
              <a:solidFill>
                <a:prstClr val="black">
                  <a:hueOff val="0"/>
                  <a:satOff val="0"/>
                  <a:lumOff val="0"/>
                  <a:alphaOff val="0"/>
                </a:prstClr>
              </a:solidFill>
              <a:latin typeface="Calibri" panose="020F0502020204030204"/>
              <a:ea typeface="+mn-ea"/>
              <a:cs typeface="+mn-cs"/>
            </a:rPr>
            <a:t>Recruiting Assessments still leveraging Excel heavily</a:t>
          </a:r>
        </a:p>
      </dsp:txBody>
      <dsp:txXfrm>
        <a:off x="1076101" y="3709312"/>
        <a:ext cx="3723250" cy="737245"/>
      </dsp:txXfrm>
    </dsp:sp>
    <dsp:sp modelId="{EE2F7089-5F66-4D0F-A3D9-23901104D081}">
      <dsp:nvSpPr>
        <dsp:cNvPr id="0" name=""/>
        <dsp:cNvSpPr/>
      </dsp:nvSpPr>
      <dsp:spPr>
        <a:xfrm>
          <a:off x="6010995" y="2445094"/>
          <a:ext cx="963966" cy="963966"/>
        </a:xfrm>
        <a:prstGeom prst="round2DiagRect">
          <a:avLst>
            <a:gd name="adj1" fmla="val 29727"/>
            <a:gd name="adj2" fmla="val 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B951B9E3-88DC-45C5-90DF-D496BA128752}">
      <dsp:nvSpPr>
        <dsp:cNvPr id="0" name=""/>
        <dsp:cNvSpPr/>
      </dsp:nvSpPr>
      <dsp:spPr>
        <a:xfrm>
          <a:off x="6216430" y="2650529"/>
          <a:ext cx="553095" cy="55309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2149D-C325-4F31-9D78-9933E78E97B6}">
      <dsp:nvSpPr>
        <dsp:cNvPr id="0" name=""/>
        <dsp:cNvSpPr/>
      </dsp:nvSpPr>
      <dsp:spPr>
        <a:xfrm>
          <a:off x="5075900" y="3709312"/>
          <a:ext cx="2834157" cy="737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cap="all" dirty="0">
              <a:solidFill>
                <a:prstClr val="black">
                  <a:hueOff val="0"/>
                  <a:satOff val="0"/>
                  <a:lumOff val="0"/>
                  <a:alphaOff val="0"/>
                </a:prstClr>
              </a:solidFill>
              <a:latin typeface="Calibri" panose="020F0502020204030204"/>
              <a:ea typeface="+mn-ea"/>
              <a:cs typeface="+mn-cs"/>
            </a:rPr>
            <a:t>Excel with AI tools trending upward</a:t>
          </a:r>
        </a:p>
      </dsp:txBody>
      <dsp:txXfrm>
        <a:off x="5075900" y="3709312"/>
        <a:ext cx="2834157" cy="737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9BF22-BC07-47EF-9DAB-3A533B36F338}">
      <dsp:nvSpPr>
        <dsp:cNvPr id="0" name=""/>
        <dsp:cNvSpPr/>
      </dsp:nvSpPr>
      <dsp:spPr>
        <a:xfrm>
          <a:off x="-138918" y="10572"/>
          <a:ext cx="5849557" cy="1604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6DB71-3DA8-4F62-9419-B2E3E02F05CC}">
      <dsp:nvSpPr>
        <dsp:cNvPr id="0" name=""/>
        <dsp:cNvSpPr/>
      </dsp:nvSpPr>
      <dsp:spPr>
        <a:xfrm>
          <a:off x="346482" y="371614"/>
          <a:ext cx="884272" cy="8825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33B8E1-BBAB-4123-9B86-73E76667F9BA}">
      <dsp:nvSpPr>
        <dsp:cNvPr id="0" name=""/>
        <dsp:cNvSpPr/>
      </dsp:nvSpPr>
      <dsp:spPr>
        <a:xfrm>
          <a:off x="1363717" y="10572"/>
          <a:ext cx="4624757" cy="160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9" tIns="169989" rIns="169989" bIns="169989" numCol="1" spcCol="1270" anchor="ctr" anchorCtr="0">
          <a:noAutofit/>
        </a:bodyPr>
        <a:lstStyle/>
        <a:p>
          <a:pPr marL="0" lvl="0" indent="0" algn="l" defTabSz="1244600">
            <a:lnSpc>
              <a:spcPct val="90000"/>
            </a:lnSpc>
            <a:spcBef>
              <a:spcPct val="0"/>
            </a:spcBef>
            <a:spcAft>
              <a:spcPct val="35000"/>
            </a:spcAft>
            <a:buNone/>
          </a:pPr>
          <a:r>
            <a:rPr lang="en-US" sz="2800" kern="1200" dirty="0"/>
            <a:t>Weekly Webinars/Seminars for incoming high school seniors</a:t>
          </a:r>
        </a:p>
      </dsp:txBody>
      <dsp:txXfrm>
        <a:off x="1363717" y="10572"/>
        <a:ext cx="4624757" cy="1606197"/>
      </dsp:txXfrm>
    </dsp:sp>
    <dsp:sp modelId="{6C689102-F66A-471D-9277-F9C233FF7470}">
      <dsp:nvSpPr>
        <dsp:cNvPr id="0" name=""/>
        <dsp:cNvSpPr/>
      </dsp:nvSpPr>
      <dsp:spPr>
        <a:xfrm>
          <a:off x="-138918" y="2000615"/>
          <a:ext cx="5849557" cy="1604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535CF-F4EE-4443-BF2B-1B8FF68F506B}">
      <dsp:nvSpPr>
        <dsp:cNvPr id="0" name=""/>
        <dsp:cNvSpPr/>
      </dsp:nvSpPr>
      <dsp:spPr>
        <a:xfrm>
          <a:off x="346482" y="2367193"/>
          <a:ext cx="884272" cy="88254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B929B-232D-4DC1-8316-028DA2FF9283}">
      <dsp:nvSpPr>
        <dsp:cNvPr id="0" name=""/>
        <dsp:cNvSpPr/>
      </dsp:nvSpPr>
      <dsp:spPr>
        <a:xfrm>
          <a:off x="1521610" y="2006151"/>
          <a:ext cx="3919883" cy="160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9" tIns="169989" rIns="169989" bIns="169989" numCol="1" spcCol="1270" anchor="ctr" anchorCtr="0">
          <a:noAutofit/>
        </a:bodyPr>
        <a:lstStyle/>
        <a:p>
          <a:pPr marL="0" lvl="0" indent="0" algn="l" defTabSz="1244600">
            <a:lnSpc>
              <a:spcPct val="90000"/>
            </a:lnSpc>
            <a:spcBef>
              <a:spcPct val="0"/>
            </a:spcBef>
            <a:spcAft>
              <a:spcPct val="35000"/>
            </a:spcAft>
            <a:buNone/>
          </a:pPr>
          <a:r>
            <a:rPr lang="en-US" sz="2800" kern="1200" dirty="0"/>
            <a:t>Weekly Freshman networking events</a:t>
          </a:r>
        </a:p>
      </dsp:txBody>
      <dsp:txXfrm>
        <a:off x="1521610" y="2006151"/>
        <a:ext cx="3919883" cy="1606197"/>
      </dsp:txXfrm>
    </dsp:sp>
    <dsp:sp modelId="{0B18CF92-D7C3-4CC4-A67B-E24B34251434}">
      <dsp:nvSpPr>
        <dsp:cNvPr id="0" name=""/>
        <dsp:cNvSpPr/>
      </dsp:nvSpPr>
      <dsp:spPr>
        <a:xfrm>
          <a:off x="-138918" y="4001730"/>
          <a:ext cx="5849557" cy="16046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5F6B4-22EA-4C6C-9D81-3359972BB13B}">
      <dsp:nvSpPr>
        <dsp:cNvPr id="0" name=""/>
        <dsp:cNvSpPr/>
      </dsp:nvSpPr>
      <dsp:spPr>
        <a:xfrm>
          <a:off x="346482" y="4362772"/>
          <a:ext cx="884272" cy="88254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A88B41-454A-444D-BBFA-379E5AAD266A}">
      <dsp:nvSpPr>
        <dsp:cNvPr id="0" name=""/>
        <dsp:cNvSpPr/>
      </dsp:nvSpPr>
      <dsp:spPr>
        <a:xfrm>
          <a:off x="1521610" y="4012303"/>
          <a:ext cx="3919883" cy="160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9" tIns="169989" rIns="169989" bIns="169989" numCol="1" spcCol="1270" anchor="ctr" anchorCtr="0">
          <a:noAutofit/>
        </a:bodyPr>
        <a:lstStyle/>
        <a:p>
          <a:pPr marL="0" lvl="0" indent="0" algn="l" defTabSz="1244600">
            <a:lnSpc>
              <a:spcPct val="90000"/>
            </a:lnSpc>
            <a:spcBef>
              <a:spcPct val="0"/>
            </a:spcBef>
            <a:spcAft>
              <a:spcPct val="35000"/>
            </a:spcAft>
            <a:buNone/>
          </a:pPr>
          <a:r>
            <a:rPr lang="en-US" sz="2800" kern="1200" dirty="0"/>
            <a:t>Required Finance Career course</a:t>
          </a:r>
        </a:p>
      </dsp:txBody>
      <dsp:txXfrm>
        <a:off x="1521610" y="4012303"/>
        <a:ext cx="3919883" cy="1606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E46AB-5AF8-441F-9331-E6B06C77A9F7}">
      <dsp:nvSpPr>
        <dsp:cNvPr id="0" name=""/>
        <dsp:cNvSpPr/>
      </dsp:nvSpPr>
      <dsp:spPr>
        <a:xfrm>
          <a:off x="2004542" y="1166260"/>
          <a:ext cx="976833" cy="976833"/>
        </a:xfrm>
        <a:prstGeom prst="ellipse">
          <a:avLst/>
        </a:prstGeom>
        <a:solidFill>
          <a:srgbClr val="52A335"/>
        </a:solidFill>
        <a:ln>
          <a:noFill/>
        </a:ln>
        <a:effectLst/>
      </dsp:spPr>
      <dsp:style>
        <a:lnRef idx="0">
          <a:scrgbClr r="0" g="0" b="0"/>
        </a:lnRef>
        <a:fillRef idx="1">
          <a:scrgbClr r="0" g="0" b="0"/>
        </a:fillRef>
        <a:effectRef idx="0">
          <a:scrgbClr r="0" g="0" b="0"/>
        </a:effectRef>
        <a:fontRef idx="minor"/>
      </dsp:style>
    </dsp:sp>
    <dsp:sp modelId="{A63EBEB2-1403-4EB0-A06E-42D92823BE92}">
      <dsp:nvSpPr>
        <dsp:cNvPr id="0" name=""/>
        <dsp:cNvSpPr/>
      </dsp:nvSpPr>
      <dsp:spPr>
        <a:xfrm>
          <a:off x="2212720" y="1374438"/>
          <a:ext cx="560478" cy="56047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260501-C05F-45FD-B4C9-384CDB001414}">
      <dsp:nvSpPr>
        <dsp:cNvPr id="0" name=""/>
        <dsp:cNvSpPr/>
      </dsp:nvSpPr>
      <dsp:spPr>
        <a:xfrm>
          <a:off x="1232" y="2447354"/>
          <a:ext cx="4983454" cy="73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solidFill>
                <a:schemeClr val="bg1"/>
              </a:solidFill>
            </a:rPr>
            <a:t>Financial Accounting – Language of Business</a:t>
          </a:r>
        </a:p>
      </dsp:txBody>
      <dsp:txXfrm>
        <a:off x="1232" y="2447354"/>
        <a:ext cx="4983454" cy="737723"/>
      </dsp:txXfrm>
    </dsp:sp>
    <dsp:sp modelId="{37559007-6413-4700-847D-07C97840FBEB}">
      <dsp:nvSpPr>
        <dsp:cNvPr id="0" name=""/>
        <dsp:cNvSpPr/>
      </dsp:nvSpPr>
      <dsp:spPr>
        <a:xfrm>
          <a:off x="7401229" y="1166260"/>
          <a:ext cx="976833" cy="976833"/>
        </a:xfrm>
        <a:prstGeom prst="ellipse">
          <a:avLst/>
        </a:prstGeom>
        <a:solidFill>
          <a:srgbClr val="52A335"/>
        </a:solidFill>
        <a:ln>
          <a:noFill/>
        </a:ln>
        <a:effectLst/>
      </dsp:spPr>
      <dsp:style>
        <a:lnRef idx="0">
          <a:scrgbClr r="0" g="0" b="0"/>
        </a:lnRef>
        <a:fillRef idx="1">
          <a:scrgbClr r="0" g="0" b="0"/>
        </a:fillRef>
        <a:effectRef idx="0">
          <a:scrgbClr r="0" g="0" b="0"/>
        </a:effectRef>
        <a:fontRef idx="minor"/>
      </dsp:style>
    </dsp:sp>
    <dsp:sp modelId="{C4886AF2-1262-47F4-BE63-C0E60C1F82EA}">
      <dsp:nvSpPr>
        <dsp:cNvPr id="0" name=""/>
        <dsp:cNvSpPr/>
      </dsp:nvSpPr>
      <dsp:spPr>
        <a:xfrm>
          <a:off x="7609407" y="1374438"/>
          <a:ext cx="560478" cy="5604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0BC529-DD22-4512-9789-E773BF5F34E6}">
      <dsp:nvSpPr>
        <dsp:cNvPr id="0" name=""/>
        <dsp:cNvSpPr/>
      </dsp:nvSpPr>
      <dsp:spPr>
        <a:xfrm>
          <a:off x="5264926" y="2447354"/>
          <a:ext cx="5249441" cy="73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solidFill>
                <a:schemeClr val="bg1"/>
              </a:solidFill>
            </a:rPr>
            <a:t>Valuation / Financial Statement Analysis – Understanding value creation</a:t>
          </a:r>
        </a:p>
      </dsp:txBody>
      <dsp:txXfrm>
        <a:off x="5264926" y="2447354"/>
        <a:ext cx="5249441" cy="737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9A0ED-DF2B-442C-88AB-E0CE02D6E58B}">
      <dsp:nvSpPr>
        <dsp:cNvPr id="0" name=""/>
        <dsp:cNvSpPr/>
      </dsp:nvSpPr>
      <dsp:spPr>
        <a:xfrm>
          <a:off x="0" y="7128"/>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4514F-7AF4-442B-B4BF-CDFE926EB1E3}">
      <dsp:nvSpPr>
        <dsp:cNvPr id="0" name=""/>
        <dsp:cNvSpPr/>
      </dsp:nvSpPr>
      <dsp:spPr>
        <a:xfrm>
          <a:off x="265926" y="204925"/>
          <a:ext cx="483976" cy="483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CB976-B798-4DBA-9832-E54D112DE3FD}">
      <dsp:nvSpPr>
        <dsp:cNvPr id="0" name=""/>
        <dsp:cNvSpPr/>
      </dsp:nvSpPr>
      <dsp:spPr>
        <a:xfrm>
          <a:off x="1015829" y="7128"/>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1244600">
            <a:lnSpc>
              <a:spcPct val="90000"/>
            </a:lnSpc>
            <a:spcBef>
              <a:spcPct val="0"/>
            </a:spcBef>
            <a:spcAft>
              <a:spcPct val="35000"/>
            </a:spcAft>
            <a:buNone/>
          </a:pPr>
          <a:r>
            <a:rPr lang="en-US" sz="2800" kern="1200" dirty="0"/>
            <a:t>Top schools across the country embracing AI</a:t>
          </a:r>
        </a:p>
      </dsp:txBody>
      <dsp:txXfrm>
        <a:off x="1015829" y="7128"/>
        <a:ext cx="4802958" cy="934040"/>
      </dsp:txXfrm>
    </dsp:sp>
    <dsp:sp modelId="{DA3030C7-3146-48FA-A5C7-03AA6799FE22}">
      <dsp:nvSpPr>
        <dsp:cNvPr id="0" name=""/>
        <dsp:cNvSpPr/>
      </dsp:nvSpPr>
      <dsp:spPr>
        <a:xfrm>
          <a:off x="0" y="1174679"/>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C2107-2AF7-4786-8A5A-24F85FB72BDA}">
      <dsp:nvSpPr>
        <dsp:cNvPr id="0" name=""/>
        <dsp:cNvSpPr/>
      </dsp:nvSpPr>
      <dsp:spPr>
        <a:xfrm>
          <a:off x="265926" y="1372476"/>
          <a:ext cx="483976" cy="483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DA56F-DFE8-44EF-A29D-D681C2F06501}">
      <dsp:nvSpPr>
        <dsp:cNvPr id="0" name=""/>
        <dsp:cNvSpPr/>
      </dsp:nvSpPr>
      <dsp:spPr>
        <a:xfrm>
          <a:off x="1015829" y="1174679"/>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1066800">
            <a:lnSpc>
              <a:spcPct val="90000"/>
            </a:lnSpc>
            <a:spcBef>
              <a:spcPct val="0"/>
            </a:spcBef>
            <a:spcAft>
              <a:spcPct val="35000"/>
            </a:spcAft>
            <a:buNone/>
          </a:pPr>
          <a:r>
            <a:rPr lang="en-US" sz="2400" kern="1200" dirty="0"/>
            <a:t>Students assume what AI creates is correct</a:t>
          </a:r>
        </a:p>
      </dsp:txBody>
      <dsp:txXfrm>
        <a:off x="1015829" y="1174679"/>
        <a:ext cx="4802958" cy="934040"/>
      </dsp:txXfrm>
    </dsp:sp>
    <dsp:sp modelId="{973D059D-64B2-452C-B9A8-3048EB8A5CB1}">
      <dsp:nvSpPr>
        <dsp:cNvPr id="0" name=""/>
        <dsp:cNvSpPr/>
      </dsp:nvSpPr>
      <dsp:spPr>
        <a:xfrm>
          <a:off x="0" y="2342230"/>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106DB8-C3FF-4058-98D6-2AC50F22ECED}">
      <dsp:nvSpPr>
        <dsp:cNvPr id="0" name=""/>
        <dsp:cNvSpPr/>
      </dsp:nvSpPr>
      <dsp:spPr>
        <a:xfrm>
          <a:off x="265926" y="2540027"/>
          <a:ext cx="483976" cy="483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F46527-B2CF-4A20-847E-513292FDC70D}">
      <dsp:nvSpPr>
        <dsp:cNvPr id="0" name=""/>
        <dsp:cNvSpPr/>
      </dsp:nvSpPr>
      <dsp:spPr>
        <a:xfrm>
          <a:off x="1015829" y="2342230"/>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1066800">
            <a:lnSpc>
              <a:spcPct val="90000"/>
            </a:lnSpc>
            <a:spcBef>
              <a:spcPct val="0"/>
            </a:spcBef>
            <a:spcAft>
              <a:spcPct val="35000"/>
            </a:spcAft>
            <a:buNone/>
          </a:pPr>
          <a:r>
            <a:rPr lang="en-US" sz="2400" kern="1200" dirty="0"/>
            <a:t>Students fixing models that AI builds</a:t>
          </a:r>
        </a:p>
      </dsp:txBody>
      <dsp:txXfrm>
        <a:off x="1015829" y="2342230"/>
        <a:ext cx="4802958" cy="934040"/>
      </dsp:txXfrm>
    </dsp:sp>
    <dsp:sp modelId="{721EF834-6EDD-4899-926F-A1E1F9138C80}">
      <dsp:nvSpPr>
        <dsp:cNvPr id="0" name=""/>
        <dsp:cNvSpPr/>
      </dsp:nvSpPr>
      <dsp:spPr>
        <a:xfrm>
          <a:off x="0" y="3509780"/>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4250D-2509-4F87-820E-C28FB03D0FCF}">
      <dsp:nvSpPr>
        <dsp:cNvPr id="0" name=""/>
        <dsp:cNvSpPr/>
      </dsp:nvSpPr>
      <dsp:spPr>
        <a:xfrm>
          <a:off x="265926" y="3707577"/>
          <a:ext cx="483976" cy="483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877C3-260E-4DE0-91E2-B2971A8083AB}">
      <dsp:nvSpPr>
        <dsp:cNvPr id="0" name=""/>
        <dsp:cNvSpPr/>
      </dsp:nvSpPr>
      <dsp:spPr>
        <a:xfrm>
          <a:off x="1015829" y="3509780"/>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1066800">
            <a:lnSpc>
              <a:spcPct val="90000"/>
            </a:lnSpc>
            <a:spcBef>
              <a:spcPct val="0"/>
            </a:spcBef>
            <a:spcAft>
              <a:spcPct val="35000"/>
            </a:spcAft>
            <a:buNone/>
          </a:pPr>
          <a:r>
            <a:rPr lang="en-US" sz="2400" kern="1200" dirty="0"/>
            <a:t>Teaching core concepts w/o AI before incorporating AI</a:t>
          </a:r>
        </a:p>
      </dsp:txBody>
      <dsp:txXfrm>
        <a:off x="1015829" y="3509780"/>
        <a:ext cx="4802958" cy="934040"/>
      </dsp:txXfrm>
    </dsp:sp>
    <dsp:sp modelId="{43AFA259-E061-45B7-9C2C-1C920B719A7C}">
      <dsp:nvSpPr>
        <dsp:cNvPr id="0" name=""/>
        <dsp:cNvSpPr/>
      </dsp:nvSpPr>
      <dsp:spPr>
        <a:xfrm>
          <a:off x="0" y="4677331"/>
          <a:ext cx="5849557" cy="8790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F302A-3A61-4783-8843-C0EF9BFC512F}">
      <dsp:nvSpPr>
        <dsp:cNvPr id="0" name=""/>
        <dsp:cNvSpPr/>
      </dsp:nvSpPr>
      <dsp:spPr>
        <a:xfrm>
          <a:off x="265926" y="4875128"/>
          <a:ext cx="483976" cy="483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D53F27-6BD4-4AD8-950A-A34155C1D830}">
      <dsp:nvSpPr>
        <dsp:cNvPr id="0" name=""/>
        <dsp:cNvSpPr/>
      </dsp:nvSpPr>
      <dsp:spPr>
        <a:xfrm>
          <a:off x="1015829" y="4677331"/>
          <a:ext cx="4802958" cy="93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53" tIns="98853" rIns="98853" bIns="98853" numCol="1" spcCol="1270" anchor="ctr" anchorCtr="0">
          <a:noAutofit/>
        </a:bodyPr>
        <a:lstStyle/>
        <a:p>
          <a:pPr marL="0" lvl="0" indent="0" algn="l" defTabSz="1066800">
            <a:lnSpc>
              <a:spcPct val="90000"/>
            </a:lnSpc>
            <a:spcBef>
              <a:spcPct val="0"/>
            </a:spcBef>
            <a:spcAft>
              <a:spcPct val="35000"/>
            </a:spcAft>
            <a:buNone/>
          </a:pPr>
          <a:r>
            <a:rPr lang="en-US" sz="2400" kern="1200" dirty="0"/>
            <a:t>Designing Content where critical thinking is applied</a:t>
          </a:r>
        </a:p>
      </dsp:txBody>
      <dsp:txXfrm>
        <a:off x="1015829" y="4677331"/>
        <a:ext cx="4802958" cy="9340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24002D3-88A5-4D0F-B8CB-162D5B5C8968}" type="datetimeFigureOut">
              <a:rPr lang="en-US" smtClean="0"/>
              <a:t>10/22/2025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BCD6B12-D38C-45F3-AC95-5096C82BA2B0}" type="slidenum">
              <a:rPr lang="en-US" smtClean="0"/>
              <a:t>‹#›</a:t>
            </a:fld>
            <a:endParaRPr lang="en-US"/>
          </a:p>
        </p:txBody>
      </p:sp>
    </p:spTree>
    <p:extLst>
      <p:ext uri="{BB962C8B-B14F-4D97-AF65-F5344CB8AC3E}">
        <p14:creationId xmlns:p14="http://schemas.microsoft.com/office/powerpoint/2010/main" val="240835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09570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question: If recruiting begins in the sophomore year, how do we prepare students?</a:t>
            </a:r>
          </a:p>
          <a:p>
            <a:r>
              <a:rPr lang="en-US" dirty="0"/>
              <a:t>- In the past, students would officially declare their majors during their junior year of college. This would also align transfer students who took Gen-Ed courses in their freshman/sophomore year</a:t>
            </a:r>
          </a:p>
          <a:p>
            <a:pPr marL="181240" indent="-181240">
              <a:buFontTx/>
              <a:buChar char="-"/>
            </a:pPr>
            <a:r>
              <a:rPr lang="en-US" dirty="0"/>
              <a:t>After speaking and working with many business schools, I’ve compiled some ideas on what Higher Ed is doing…</a:t>
            </a:r>
          </a:p>
          <a:p>
            <a:pPr marL="724959" lvl="1" indent="-241653">
              <a:buFont typeface="+mj-lt"/>
              <a:buAutoNum type="arabicPeriod"/>
            </a:pPr>
            <a:r>
              <a:rPr lang="en-US" dirty="0"/>
              <a:t>Accepted High school seniors are invited to webinars/seminars that include different professors/alumni who will talk about different majors and careers before students even come to campus</a:t>
            </a:r>
          </a:p>
          <a:p>
            <a:pPr marL="724959" lvl="1" indent="-241653">
              <a:buFont typeface="+mj-lt"/>
              <a:buAutoNum type="arabicPeriod"/>
            </a:pPr>
            <a:r>
              <a:rPr lang="en-US" dirty="0"/>
              <a:t>Weekly Freshman networking events</a:t>
            </a:r>
          </a:p>
          <a:p>
            <a:pPr marL="1208265" lvl="2" indent="-241653">
              <a:buFont typeface="Wingdings" panose="05000000000000000000" pitchFamily="2" charset="2"/>
              <a:buChar char="§"/>
            </a:pPr>
            <a:r>
              <a:rPr lang="en-US" dirty="0"/>
              <a:t>On campus, they hold speaking events with alumni about different jobs and career paths. They use this for networking, too, where alumni will bring recruiters/colleagues on campus, too</a:t>
            </a:r>
          </a:p>
          <a:p>
            <a:pPr marL="724959" lvl="1" indent="-241653">
              <a:buFont typeface="+mj-lt"/>
              <a:buAutoNum type="arabicPeriod"/>
            </a:pPr>
            <a:r>
              <a:rPr lang="en-US" dirty="0"/>
              <a:t>Required Finance career courses that are 1-credit classes to help expose students to different finance paths</a:t>
            </a:r>
          </a:p>
          <a:p>
            <a:pPr marL="1208265" lvl="2" indent="-241653">
              <a:buFont typeface="Arial" panose="020B0604020202020204" pitchFamily="34" charset="0"/>
              <a:buChar char="•"/>
            </a:pPr>
            <a:r>
              <a:rPr lang="en-US" dirty="0"/>
              <a:t>They learn proper etiquette, like how to dress, work on resumes, and interview prep</a:t>
            </a:r>
          </a:p>
          <a:p>
            <a:pPr marL="1208265" lvl="2" indent="-241653">
              <a:buFont typeface="Arial" panose="020B0604020202020204" pitchFamily="34" charset="0"/>
              <a:buChar char="•"/>
            </a:pPr>
            <a:r>
              <a:rPr lang="en-US" dirty="0"/>
              <a:t>Students are required to read the Wall Street Journal or other financial news to keep students exposed to all things Finance</a:t>
            </a:r>
          </a:p>
          <a:p>
            <a:pPr marL="241653" indent="-241653">
              <a:buFont typeface="+mj-lt"/>
              <a:buAutoNum type="arabicPeriod"/>
            </a:pPr>
            <a:endParaRPr lang="en-US" dirty="0"/>
          </a:p>
          <a:p>
            <a:r>
              <a:rPr lang="en-US" dirty="0"/>
              <a:t>- As times are changing, higher education is adapting to position their students best for earlier recruitment.</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33780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Education is changing its curricula</a:t>
            </a:r>
          </a:p>
          <a:p>
            <a:pPr marL="181240" indent="-181240">
              <a:buFontTx/>
              <a:buChar char="-"/>
            </a:pPr>
            <a:r>
              <a:rPr lang="en-US" dirty="0"/>
              <a:t>Universities are including spreadsheet-based assignments and projects in all of their classes, not just finance.</a:t>
            </a:r>
          </a:p>
          <a:p>
            <a:pPr marL="664546" lvl="1" indent="-181240">
              <a:buFontTx/>
              <a:buChar char="-"/>
            </a:pPr>
            <a:r>
              <a:rPr lang="en-US" dirty="0"/>
              <a:t>We hear from both higher education and corporate firms that students need better Excel skills</a:t>
            </a:r>
          </a:p>
          <a:p>
            <a:pPr marL="181240" indent="-181240">
              <a:buFontTx/>
              <a:buChar char="-"/>
            </a:pPr>
            <a:r>
              <a:rPr lang="en-US" dirty="0"/>
              <a:t>Finance courses are being offered earlier</a:t>
            </a:r>
          </a:p>
          <a:p>
            <a:pPr marL="664546" lvl="1" indent="-181240">
              <a:buFontTx/>
              <a:buChar char="-"/>
            </a:pPr>
            <a:r>
              <a:rPr lang="en-US" dirty="0"/>
              <a:t> Several professors here are teaching the Financial Management / Corporate Finance introductory course. This is the first time many students are exposed to finance</a:t>
            </a:r>
          </a:p>
          <a:p>
            <a:pPr marL="664546" lvl="1" indent="-181240">
              <a:buFontTx/>
              <a:buChar char="-"/>
            </a:pPr>
            <a:r>
              <a:rPr lang="en-US" dirty="0"/>
              <a:t>Other schools have even shifted courses like Financial Modeling to their Sophomores, where they originally were taken Junior/Senior year</a:t>
            </a:r>
          </a:p>
          <a:p>
            <a:pPr marL="181240" indent="-181240">
              <a:buFontTx/>
              <a:buChar char="-"/>
            </a:pPr>
            <a:r>
              <a:rPr lang="en-US" dirty="0"/>
              <a:t>Finance Groups</a:t>
            </a:r>
          </a:p>
          <a:p>
            <a:pPr marL="664546" lvl="1" indent="-181240">
              <a:buFontTx/>
              <a:buChar char="-"/>
            </a:pPr>
            <a:r>
              <a:rPr lang="en-US" dirty="0"/>
              <a:t>Top Finance students who apply –Gives students more exposure and practice in Finance, </a:t>
            </a:r>
          </a:p>
          <a:p>
            <a:pPr marL="664546" lvl="1" indent="-181240">
              <a:buFontTx/>
              <a:buChar char="-"/>
            </a:pPr>
            <a:r>
              <a:rPr lang="en-US" dirty="0"/>
              <a:t>Finance Clubs – Investments club, Private Equity clubs, </a:t>
            </a:r>
            <a:r>
              <a:rPr lang="en-US" dirty="0" err="1"/>
              <a:t>etc</a:t>
            </a:r>
            <a:endParaRPr lang="en-US" dirty="0"/>
          </a:p>
          <a:p>
            <a:pPr marL="181240" indent="-181240">
              <a:buFontTx/>
              <a:buChar char="-"/>
            </a:pPr>
            <a:r>
              <a:rPr lang="en-US" dirty="0"/>
              <a:t>Mentorships</a:t>
            </a:r>
          </a:p>
          <a:p>
            <a:pPr marL="664546" lvl="1" indent="-181240">
              <a:buFontTx/>
              <a:buChar char="-"/>
            </a:pPr>
            <a:r>
              <a:rPr lang="en-US" dirty="0"/>
              <a:t>Bridging the connection between alumni and current students</a:t>
            </a:r>
          </a:p>
          <a:p>
            <a:pPr marL="664546" lvl="1" indent="-181240">
              <a:buFontTx/>
              <a:buChar char="-"/>
            </a:pPr>
            <a:r>
              <a:rPr lang="en-US" dirty="0"/>
              <a:t>Some schools have Juniors/seniors mentor freshmen/Sophomores</a:t>
            </a:r>
          </a:p>
          <a:p>
            <a:pPr marL="664546" lvl="1" indent="-181240">
              <a:buFontTx/>
              <a:buChar char="-"/>
            </a:pPr>
            <a:r>
              <a:rPr lang="en-US" dirty="0"/>
              <a:t>Schools have an “Alumni Advisory Council” to help make decisions as a Finance department</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54246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both Finance Professors and Industry Professionals the most important classes that a Finance major should take before graduating from college…</a:t>
            </a:r>
          </a:p>
          <a:p>
            <a:pPr marL="724959" lvl="1" indent="-241653">
              <a:buFont typeface="+mj-lt"/>
              <a:buAutoNum type="arabicPeriod"/>
            </a:pPr>
            <a:r>
              <a:rPr lang="en-US" dirty="0"/>
              <a:t>Financial Accounting – The language of business</a:t>
            </a:r>
          </a:p>
          <a:p>
            <a:pPr marL="1208265" lvl="2" indent="-241653">
              <a:buFont typeface="Wingdings" panose="05000000000000000000" pitchFamily="2" charset="2"/>
              <a:buChar char="§"/>
            </a:pPr>
            <a:r>
              <a:rPr lang="en-US" dirty="0"/>
              <a:t>We have found that at some universities, Finance students are not just required to take a Financial Accounting intro class, but also required to take Intermediate Financial Accounting as a requirement</a:t>
            </a:r>
          </a:p>
          <a:p>
            <a:pPr marL="1208265" lvl="2" indent="-241653">
              <a:buFont typeface="Wingdings" panose="05000000000000000000" pitchFamily="2" charset="2"/>
              <a:buChar char="§"/>
            </a:pPr>
            <a:r>
              <a:rPr lang="en-US" dirty="0"/>
              <a:t>We’ve been told that if you want to be successful in banking, you need to take more Accounting courses</a:t>
            </a:r>
          </a:p>
          <a:p>
            <a:pPr marL="724959" lvl="1" indent="-241653">
              <a:buFont typeface="+mj-lt"/>
              <a:buAutoNum type="arabicPeriod"/>
            </a:pPr>
            <a:r>
              <a:rPr lang="en-US" dirty="0"/>
              <a:t>Valuation or Financial Statement Analysis</a:t>
            </a:r>
          </a:p>
          <a:p>
            <a:pPr marL="1208265" lvl="2" indent="-241653">
              <a:buFont typeface="Arial" panose="020B0604020202020204" pitchFamily="34" charset="0"/>
              <a:buChar char="•"/>
            </a:pPr>
            <a:r>
              <a:rPr lang="en-US" dirty="0"/>
              <a:t>Need to be able to read, interpret, and analyze financial statements, especially where AI is taking us</a:t>
            </a:r>
          </a:p>
          <a:p>
            <a:pPr marL="1208265" lvl="2" indent="-241653">
              <a:buFont typeface="Arial" panose="020B0604020202020204" pitchFamily="34" charset="0"/>
              <a:buChar char="•"/>
            </a:pPr>
            <a:r>
              <a:rPr lang="en-US" dirty="0"/>
              <a:t>Ultimately, students need to understand how to create value. </a:t>
            </a:r>
          </a:p>
          <a:p>
            <a:pPr marL="1691571" lvl="3" indent="-241653">
              <a:buFont typeface="Arial" panose="020B0604020202020204" pitchFamily="34" charset="0"/>
              <a:buChar char="•"/>
            </a:pPr>
            <a:r>
              <a:rPr lang="en-US" dirty="0"/>
              <a:t>Key drivers in value and valuation</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1311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debate between whether to embrace or push AI into higher education:</a:t>
            </a:r>
          </a:p>
          <a:p>
            <a:pPr marL="664546" lvl="1" indent="-181240">
              <a:buFont typeface="Arial" panose="020B0604020202020204" pitchFamily="34" charset="0"/>
              <a:buChar char="•"/>
            </a:pPr>
            <a:r>
              <a:rPr lang="en-US" dirty="0"/>
              <a:t>We’ve been seeing all the top universities embracing AI in their curriculum. We believe that AI is not going anywhere.</a:t>
            </a:r>
          </a:p>
          <a:p>
            <a:pPr marL="181240" indent="-181240">
              <a:buFont typeface="Arial" panose="020B0604020202020204" pitchFamily="34" charset="0"/>
              <a:buChar char="•"/>
            </a:pPr>
            <a:endParaRPr lang="en-US" dirty="0"/>
          </a:p>
          <a:p>
            <a:r>
              <a:rPr lang="en-US" dirty="0"/>
              <a:t>A common question I get is how are we seeing AI being incorporated into classes?</a:t>
            </a:r>
          </a:p>
          <a:p>
            <a:pPr marL="664546" lvl="1" indent="-181240">
              <a:buFont typeface="Arial" panose="020B0604020202020204" pitchFamily="34" charset="0"/>
              <a:buChar char="•"/>
            </a:pPr>
            <a:r>
              <a:rPr lang="en-US" dirty="0"/>
              <a:t>Problem: Students assume that whatever AI is creating is true</a:t>
            </a:r>
          </a:p>
          <a:p>
            <a:pPr marL="1147852" lvl="2" indent="-181240">
              <a:buFont typeface="Arial" panose="020B0604020202020204" pitchFamily="34" charset="0"/>
              <a:buChar char="•"/>
            </a:pPr>
            <a:r>
              <a:rPr lang="en-US" dirty="0"/>
              <a:t>We’ve seen on the internet of AI creating images and viral posts of things happening that didn’t actually happen</a:t>
            </a:r>
          </a:p>
          <a:p>
            <a:pPr marL="1631158" lvl="3" indent="-181240">
              <a:buFont typeface="Arial" panose="020B0604020202020204" pitchFamily="34" charset="0"/>
              <a:buChar char="•"/>
            </a:pPr>
            <a:r>
              <a:rPr lang="en-US" dirty="0"/>
              <a:t>The Pope in a puffer jacket</a:t>
            </a:r>
          </a:p>
          <a:p>
            <a:pPr marL="1631158" lvl="3" indent="-181240">
              <a:buFont typeface="Arial" panose="020B0604020202020204" pitchFamily="34" charset="0"/>
              <a:buChar char="•"/>
            </a:pPr>
            <a:r>
              <a:rPr lang="en-US" dirty="0"/>
              <a:t>Katy Perry at the Met Gala last year</a:t>
            </a:r>
          </a:p>
          <a:p>
            <a:pPr marL="1147852" lvl="2" indent="-181240">
              <a:buFont typeface="Arial" panose="020B0604020202020204" pitchFamily="34" charset="0"/>
              <a:buChar char="•"/>
            </a:pPr>
            <a:r>
              <a:rPr lang="en-US" dirty="0"/>
              <a:t>It’s increasingly important to make sure we are double-checking what AI is providing to us</a:t>
            </a:r>
          </a:p>
          <a:p>
            <a:pPr marL="664546" lvl="1" indent="-181240">
              <a:buFont typeface="Arial" panose="020B0604020202020204" pitchFamily="34" charset="0"/>
              <a:buChar char="•"/>
            </a:pPr>
            <a:r>
              <a:rPr lang="en-US" dirty="0"/>
              <a:t>Previously talked about “Attention to Detail” being more important and the emphasis on understanding core concepts:</a:t>
            </a:r>
          </a:p>
          <a:p>
            <a:pPr marL="1147852" lvl="2" indent="-181240">
              <a:buFont typeface="Arial" panose="020B0604020202020204" pitchFamily="34" charset="0"/>
              <a:buChar char="•"/>
            </a:pPr>
            <a:r>
              <a:rPr lang="en-US" dirty="0"/>
              <a:t>Some things we’ve heard professors are doing/considering:</a:t>
            </a:r>
          </a:p>
          <a:p>
            <a:pPr marL="1691571" lvl="3" indent="-241653">
              <a:buFont typeface="+mj-lt"/>
              <a:buAutoNum type="arabicPeriod"/>
            </a:pPr>
            <a:r>
              <a:rPr lang="en-US" dirty="0"/>
              <a:t>The first half of a course, students cannot use AI so that they can focus on building a foundation before introducing AI to help them create tasks more efficiently</a:t>
            </a:r>
          </a:p>
          <a:p>
            <a:pPr marL="1691571" lvl="3" indent="-241653">
              <a:buFont typeface="+mj-lt"/>
              <a:buAutoNum type="arabicPeriod"/>
            </a:pPr>
            <a:r>
              <a:rPr lang="en-US" dirty="0"/>
              <a:t>Have AI build out models and then have students fix models</a:t>
            </a:r>
          </a:p>
          <a:p>
            <a:pPr marL="2174878" lvl="4" indent="-241653">
              <a:buFont typeface="+mj-lt"/>
              <a:buAutoNum type="arabicPeriod"/>
            </a:pPr>
            <a:r>
              <a:rPr lang="en-US" dirty="0"/>
              <a:t>This highlights a student’s ability to think critically and improves their “attention to detail” skills</a:t>
            </a:r>
          </a:p>
          <a:p>
            <a:pPr marL="2174878" lvl="4" indent="-241653">
              <a:buFont typeface="+mj-lt"/>
              <a:buAutoNum type="arabicPeriod"/>
            </a:pPr>
            <a:r>
              <a:rPr lang="en-US" dirty="0"/>
              <a:t>This also reflects what students may end up doing more often in the workplace, as AI is increasingly used within financial institutions</a:t>
            </a:r>
          </a:p>
          <a:p>
            <a:pPr marL="1691571" lvl="3" indent="-241653">
              <a:buFont typeface="+mj-lt"/>
              <a:buAutoNum type="arabicPeriod"/>
            </a:pPr>
            <a:r>
              <a:rPr lang="en-US" dirty="0"/>
              <a:t>Design content so that students need to use critical thinking and answer with insights</a:t>
            </a:r>
          </a:p>
          <a:p>
            <a:pPr marL="2174878" lvl="4" indent="-241653">
              <a:buFont typeface="+mj-lt"/>
              <a:buAutoNum type="arabicPeriod"/>
            </a:pPr>
            <a:r>
              <a:rPr lang="en-US" dirty="0"/>
              <a:t>Some </a:t>
            </a:r>
            <a:r>
              <a:rPr lang="en-US"/>
              <a:t>professors are adding </a:t>
            </a:r>
            <a:r>
              <a:rPr lang="en-US" dirty="0"/>
              <a:t>in </a:t>
            </a:r>
            <a:r>
              <a:rPr lang="en-US"/>
              <a:t>dummy variables/material </a:t>
            </a:r>
            <a:r>
              <a:rPr lang="en-US" dirty="0"/>
              <a:t>that is not relevant to the problem. Have students think critically about what information is important and what isn’t</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69781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52652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49119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Corporate firms beginning to hire for internship programs beginning Sophomore Year</a:t>
            </a:r>
          </a:p>
          <a:p>
            <a:pPr marL="664546" lvl="1" indent="-181240">
              <a:buFontTx/>
              <a:buChar char="-"/>
            </a:pPr>
            <a:r>
              <a:rPr lang="en-US" dirty="0"/>
              <a:t>Change from Junior year</a:t>
            </a:r>
          </a:p>
          <a:p>
            <a:pPr marL="1147852" lvl="2" indent="-181240">
              <a:buFontTx/>
              <a:buChar char="-"/>
            </a:pPr>
            <a:r>
              <a:rPr lang="en-US" dirty="0"/>
              <a:t>Race for top talent</a:t>
            </a:r>
          </a:p>
          <a:p>
            <a:pPr marL="664546" lvl="1" indent="-181240">
              <a:buFontTx/>
              <a:buChar char="-"/>
            </a:pPr>
            <a:r>
              <a:rPr lang="en-US" dirty="0"/>
              <a:t>Students typically don’t even take finance courses until Junior year</a:t>
            </a:r>
          </a:p>
          <a:p>
            <a:pPr marL="664546" lvl="1" indent="-181240">
              <a:buFontTx/>
              <a:buChar char="-"/>
            </a:pPr>
            <a:r>
              <a:rPr lang="en-US" dirty="0"/>
              <a:t>Many students don’t even know what they want to major in</a:t>
            </a:r>
          </a:p>
          <a:p>
            <a:pPr marL="181240" indent="-181240">
              <a:buFontTx/>
              <a:buChar char="-"/>
            </a:pPr>
            <a:r>
              <a:rPr lang="en-US" dirty="0"/>
              <a:t>AI Adoption</a:t>
            </a:r>
          </a:p>
          <a:p>
            <a:pPr marL="664546" lvl="1" indent="-181240">
              <a:buFontTx/>
              <a:buChar char="-"/>
            </a:pPr>
            <a:r>
              <a:rPr lang="en-US" dirty="0"/>
              <a:t>AI is growing at an exponential rate</a:t>
            </a:r>
          </a:p>
          <a:p>
            <a:pPr marL="664546" lvl="1" indent="-181240">
              <a:buFontTx/>
              <a:buChar char="-"/>
            </a:pPr>
            <a:r>
              <a:rPr lang="en-US" dirty="0"/>
              <a:t>Fear that AI will replace entry-level jobs</a:t>
            </a:r>
          </a:p>
          <a:p>
            <a:pPr marL="181240" indent="-181240">
              <a:buFontTx/>
              <a:buChar char="-"/>
            </a:pPr>
            <a:r>
              <a:rPr lang="en-US" dirty="0"/>
              <a:t>Decline in critical thinking, social communication, and financial literacy</a:t>
            </a:r>
          </a:p>
          <a:p>
            <a:pPr marL="181240" indent="-181240">
              <a:buFontTx/>
              <a:buChar char="-"/>
            </a:pPr>
            <a:r>
              <a:rPr lang="en-US" dirty="0"/>
              <a:t>Finance as a career has shifted</a:t>
            </a:r>
          </a:p>
          <a:p>
            <a:pPr marL="664546" lvl="1" indent="-181240">
              <a:buFontTx/>
              <a:buChar char="-"/>
            </a:pPr>
            <a:r>
              <a:rPr lang="en-US" dirty="0"/>
              <a:t>View that Finance job like IB/PE was </a:t>
            </a:r>
            <a:r>
              <a:rPr lang="en-US" b="1" dirty="0"/>
              <a:t>the</a:t>
            </a:r>
            <a:r>
              <a:rPr lang="en-US" dirty="0"/>
              <a:t> job to get has become </a:t>
            </a:r>
            <a:r>
              <a:rPr lang="en-US" b="1" dirty="0"/>
              <a:t>a</a:t>
            </a:r>
            <a:r>
              <a:rPr lang="en-US" dirty="0"/>
              <a:t> job to get</a:t>
            </a:r>
          </a:p>
          <a:p>
            <a:pPr marL="664546" lvl="1" indent="-181240">
              <a:buFontTx/>
              <a:buChar char="-"/>
            </a:pPr>
            <a:r>
              <a:rPr lang="en-US" dirty="0"/>
              <a:t>Talent pool has diversified top talent as other big tech companies/jobs offering top pay. Still a deep pool of talent, but strong work ethic (GRIT) has become harder to find.</a:t>
            </a:r>
          </a:p>
          <a:p>
            <a:pPr marL="664546" lvl="1" indent="-181240">
              <a:buFontTx/>
              <a:buChar char="-"/>
            </a:pPr>
            <a:r>
              <a:rPr lang="en-US" dirty="0"/>
              <a:t>Decrease in Accounting majors</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9051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69741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Finance companies have been incorporating AI across their company in many ways</a:t>
            </a:r>
          </a:p>
          <a:p>
            <a:pPr marL="664546" lvl="1" indent="-181240">
              <a:buFontTx/>
              <a:buChar char="-"/>
            </a:pPr>
            <a:r>
              <a:rPr lang="en-US" dirty="0"/>
              <a:t>Recruiting – They are using software, including Suited/</a:t>
            </a:r>
            <a:r>
              <a:rPr lang="en-US" dirty="0" err="1"/>
              <a:t>HireVue</a:t>
            </a:r>
            <a:endParaRPr lang="en-US" dirty="0"/>
          </a:p>
          <a:p>
            <a:pPr marL="1147852" lvl="2" indent="-181240">
              <a:buFontTx/>
              <a:buChar char="-"/>
            </a:pPr>
            <a:r>
              <a:rPr lang="en-US" dirty="0"/>
              <a:t>Checks critical thinking similar to IQ tests</a:t>
            </a:r>
          </a:p>
          <a:p>
            <a:pPr marL="1147852" lvl="2" indent="-181240">
              <a:buFontTx/>
              <a:buChar char="-"/>
            </a:pPr>
            <a:r>
              <a:rPr lang="en-US" dirty="0"/>
              <a:t>Uses AI to analyze video recordings and answers</a:t>
            </a:r>
          </a:p>
          <a:p>
            <a:pPr marL="1631158" lvl="3" indent="-181240">
              <a:buFontTx/>
              <a:buChar char="-"/>
            </a:pPr>
            <a:r>
              <a:rPr lang="en-US" dirty="0"/>
              <a:t>Checks body language, eye contact, and communication</a:t>
            </a:r>
          </a:p>
          <a:p>
            <a:pPr marL="1631158" lvl="3" indent="-181240">
              <a:buFontTx/>
              <a:buChar char="-"/>
            </a:pPr>
            <a:r>
              <a:rPr lang="en-US" dirty="0"/>
              <a:t>Recruiters typically watch videos of employees as well</a:t>
            </a:r>
          </a:p>
          <a:p>
            <a:pPr marL="664546" lvl="1" indent="-181240">
              <a:buFontTx/>
              <a:buChar char="-"/>
            </a:pPr>
            <a:r>
              <a:rPr lang="en-US" dirty="0"/>
              <a:t>AI Companions</a:t>
            </a:r>
          </a:p>
          <a:p>
            <a:pPr marL="1147852" lvl="2" indent="-181240">
              <a:buFontTx/>
              <a:buChar char="-"/>
            </a:pPr>
            <a:r>
              <a:rPr lang="en-US" dirty="0"/>
              <a:t>Automate the build-out of Financial models</a:t>
            </a:r>
          </a:p>
          <a:p>
            <a:pPr marL="1147852" lvl="2" indent="-181240">
              <a:buFontTx/>
              <a:buChar char="-"/>
            </a:pPr>
            <a:r>
              <a:rPr lang="en-US" dirty="0"/>
              <a:t>One of the largest Private Equity firms has an AI companion where you can run Sims that will automatically build out models</a:t>
            </a:r>
          </a:p>
          <a:p>
            <a:pPr marL="1631158" lvl="3" indent="-181240">
              <a:buFontTx/>
              <a:buChar char="-"/>
            </a:pPr>
            <a:r>
              <a:rPr lang="en-US" dirty="0"/>
              <a:t>Still need to be able to read, interpret, and provide insights on models.</a:t>
            </a:r>
          </a:p>
          <a:p>
            <a:pPr marL="181240" indent="-181240">
              <a:buFontTx/>
              <a:buChar char="-"/>
            </a:pPr>
            <a:r>
              <a:rPr lang="en-US" dirty="0"/>
              <a:t>The big questions… Is AI replacing finance jobs today?</a:t>
            </a:r>
          </a:p>
          <a:p>
            <a:pPr marL="664546" lvl="1" indent="-181240">
              <a:buFontTx/>
              <a:buChar char="-"/>
            </a:pPr>
            <a:r>
              <a:rPr lang="en-US" dirty="0"/>
              <a:t>As of today, it doesn’t seem so. AI is still unable to consistently and accurately build full models. It helps to complete tasks quickly, but you still need to know what to do. Core concepts are still important as ever!</a:t>
            </a:r>
          </a:p>
          <a:p>
            <a:pPr marL="664546" lvl="1" indent="-181240">
              <a:buFontTx/>
              <a:buChar char="-"/>
            </a:pPr>
            <a:r>
              <a:rPr lang="en-US" dirty="0"/>
              <a:t>Critical thinking and understanding core concepts will be incredibly important for jobs in the world of AI</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68908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GPA – They look at GPA as a reflection of work ethic and ability to prioritize your workload</a:t>
            </a:r>
          </a:p>
          <a:p>
            <a:pPr marL="664546" lvl="1" indent="-181240">
              <a:buFontTx/>
              <a:buChar char="-"/>
            </a:pPr>
            <a:r>
              <a:rPr lang="en-US" dirty="0"/>
              <a:t>Recruiters seem to find that more students these days lacking in work ethic</a:t>
            </a:r>
          </a:p>
          <a:p>
            <a:pPr marL="181240" indent="-181240">
              <a:buFontTx/>
              <a:buChar char="-"/>
            </a:pPr>
            <a:r>
              <a:rPr lang="en-US" dirty="0"/>
              <a:t>Clubs / Involvement –</a:t>
            </a:r>
          </a:p>
          <a:p>
            <a:pPr marL="664546" lvl="1" indent="-181240">
              <a:buFontTx/>
              <a:buChar char="-"/>
            </a:pPr>
            <a:r>
              <a:rPr lang="en-US" dirty="0"/>
              <a:t>Many look for Finance clubs specifically that students are a part of</a:t>
            </a:r>
          </a:p>
          <a:p>
            <a:pPr marL="664546" lvl="1" indent="-181240">
              <a:buFontTx/>
              <a:buChar char="-"/>
            </a:pPr>
            <a:r>
              <a:rPr lang="en-US" dirty="0"/>
              <a:t>They also want some level of leadership in any type of club. </a:t>
            </a:r>
          </a:p>
          <a:p>
            <a:pPr marL="181240" indent="-181240">
              <a:buFontTx/>
              <a:buChar char="-"/>
            </a:pPr>
            <a:r>
              <a:rPr lang="en-US" dirty="0"/>
              <a:t>Experience – Internships</a:t>
            </a:r>
          </a:p>
          <a:p>
            <a:pPr marL="664546" lvl="1" indent="-181240">
              <a:buFontTx/>
              <a:buChar char="-"/>
            </a:pPr>
            <a:r>
              <a:rPr lang="en-US" dirty="0"/>
              <a:t>Internships are a huge plus. Been told that getting anything is important </a:t>
            </a:r>
          </a:p>
          <a:p>
            <a:pPr marL="1147852" lvl="2" indent="-181240">
              <a:buFontTx/>
              <a:buChar char="-"/>
            </a:pPr>
            <a:r>
              <a:rPr lang="en-US" dirty="0"/>
              <a:t>Goldman Sachs had over 300K applicants for their summer program last year with only 2700 accepted</a:t>
            </a:r>
          </a:p>
          <a:p>
            <a:pPr marL="1147852" lvl="2" indent="-181240">
              <a:buFontTx/>
              <a:buChar char="-"/>
            </a:pPr>
            <a:r>
              <a:rPr lang="en-US" dirty="0"/>
              <a:t>JP Morgan had almost 500K applicants and 4000 accepted</a:t>
            </a:r>
          </a:p>
          <a:p>
            <a:pPr marL="664546" lvl="1" indent="-181240">
              <a:buFontTx/>
              <a:buChar char="-"/>
            </a:pPr>
            <a:r>
              <a:rPr lang="en-US" dirty="0"/>
              <a:t>Outreach on LinkedIn and message either alumni or current employees at a particular firm</a:t>
            </a:r>
          </a:p>
          <a:p>
            <a:pPr marL="1147852" lvl="2" indent="-181240">
              <a:buFontTx/>
              <a:buChar char="-"/>
            </a:pPr>
            <a:r>
              <a:rPr lang="en-US" dirty="0"/>
              <a:t>Making sure they do their research on the role, why they want to work at the company and know as much as possible about the company itself</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20689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The soft skills listed below have become an increasing concern as the next generation enters the workplace</a:t>
            </a:r>
          </a:p>
          <a:p>
            <a:pPr marL="664546" lvl="1" indent="-181240">
              <a:buFontTx/>
              <a:buChar char="-"/>
            </a:pPr>
            <a:r>
              <a:rPr lang="en-US" dirty="0"/>
              <a:t>Technology has led to increases in communication, eye contact</a:t>
            </a:r>
          </a:p>
          <a:p>
            <a:pPr marL="1147852" lvl="2" indent="-181240">
              <a:buFontTx/>
              <a:buChar char="-"/>
            </a:pPr>
            <a:r>
              <a:rPr lang="en-US" dirty="0"/>
              <a:t>They’re using AI, as mentioned previously, to see if they’re able to maintain proper body language AND proper etiquette, such as how to dress</a:t>
            </a:r>
          </a:p>
          <a:p>
            <a:pPr marL="1631158" lvl="3" indent="-181240">
              <a:buFontTx/>
              <a:buChar char="-"/>
            </a:pPr>
            <a:r>
              <a:rPr lang="en-US" dirty="0"/>
              <a:t>Example: Professors saw this during COVID with students not wearing proper attire or not having their cameras on during online classes.</a:t>
            </a:r>
          </a:p>
          <a:p>
            <a:pPr marL="664546" lvl="1" indent="-181240">
              <a:buFontTx/>
              <a:buChar char="-"/>
            </a:pPr>
            <a:r>
              <a:rPr lang="en-US" dirty="0"/>
              <a:t>Critical thinking has continued to decrease in the US, and as mentioned, these software are measuring your critical thinking capabilities</a:t>
            </a:r>
          </a:p>
          <a:p>
            <a:pPr marL="1147852" lvl="2" indent="-181240">
              <a:buFontTx/>
              <a:buChar char="-"/>
            </a:pPr>
            <a:r>
              <a:rPr lang="en-US" dirty="0"/>
              <a:t>Future shows that you need to be able to think critically, leverage insights to make decisions</a:t>
            </a:r>
          </a:p>
          <a:p>
            <a:pPr marL="664546" lvl="1" indent="-181240">
              <a:buFontTx/>
              <a:buChar char="-"/>
            </a:pPr>
            <a:r>
              <a:rPr lang="en-US" dirty="0"/>
              <a:t>Attention to Details</a:t>
            </a:r>
          </a:p>
          <a:p>
            <a:pPr marL="1147852" lvl="2" indent="-181240">
              <a:buFontTx/>
              <a:buChar char="-"/>
            </a:pPr>
            <a:r>
              <a:rPr lang="en-US" dirty="0"/>
              <a:t>I’ve heard this across the board. For example, I was chatting with the Head of Training at Houlihan and a Sr. VP of IB at Mizuho, both said that being able to spot mistakes and do things correctly is always better than completing faster</a:t>
            </a:r>
          </a:p>
          <a:p>
            <a:pPr marL="181240" indent="-181240">
              <a:buFontTx/>
              <a:buChar char="-"/>
            </a:pPr>
            <a:r>
              <a:rPr lang="en-US" dirty="0"/>
              <a:t>Hard Skills</a:t>
            </a:r>
          </a:p>
          <a:p>
            <a:pPr marL="664546" lvl="1" indent="-181240">
              <a:buFontTx/>
              <a:buChar char="-"/>
            </a:pPr>
            <a:r>
              <a:rPr lang="en-US" dirty="0"/>
              <a:t>Technically, students need to know MS Excel, Python, SQL.</a:t>
            </a:r>
          </a:p>
          <a:p>
            <a:pPr marL="664546" lvl="1" indent="-181240">
              <a:buFontTx/>
              <a:buChar char="-"/>
            </a:pPr>
            <a:r>
              <a:rPr lang="en-US" dirty="0"/>
              <a:t>Ability to read, analyze, and interpret financial statements</a:t>
            </a:r>
          </a:p>
          <a:p>
            <a:pPr marL="1147852" lvl="2" indent="-181240">
              <a:buFontTx/>
              <a:buChar char="-"/>
            </a:pPr>
            <a:r>
              <a:rPr lang="en-US" dirty="0"/>
              <a:t>Recruiters have told me that students are not getting enough reps/practice when they graduate from college.</a:t>
            </a:r>
          </a:p>
          <a:p>
            <a:pPr marL="1631158" lvl="3" indent="-181240">
              <a:buFontTx/>
              <a:buChar char="-"/>
            </a:pPr>
            <a:r>
              <a:rPr lang="en-US" dirty="0"/>
              <a:t>Students need more exposure to building financial statements, building models, etc. </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47928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a:t>Spoiler Alert – YES!</a:t>
            </a:r>
          </a:p>
          <a:p>
            <a:pPr marL="181240" indent="-181240">
              <a:buFontTx/>
              <a:buChar char="-"/>
            </a:pPr>
            <a:r>
              <a:rPr lang="en-US" dirty="0"/>
              <a:t>Finance Recruiters/trainers/employees saying it’s a MUST-know skill</a:t>
            </a:r>
          </a:p>
          <a:p>
            <a:pPr marL="664546" lvl="1" indent="-181240">
              <a:buFontTx/>
              <a:buChar char="-"/>
            </a:pPr>
            <a:r>
              <a:rPr lang="en-US" dirty="0"/>
              <a:t>This doesn’t seem to be changing anytime soon, and many are saying that this will be relevant at least for the next 5-10 years</a:t>
            </a:r>
          </a:p>
          <a:p>
            <a:pPr marL="181240" indent="-181240">
              <a:buFontTx/>
              <a:buChar char="-"/>
            </a:pPr>
            <a:r>
              <a:rPr lang="en-US" dirty="0"/>
              <a:t>Python doesn’t seem to be replacing Excel.</a:t>
            </a:r>
          </a:p>
          <a:p>
            <a:pPr marL="664546" lvl="1" indent="-181240">
              <a:buFontTx/>
              <a:buChar char="-"/>
            </a:pPr>
            <a:r>
              <a:rPr lang="en-US" dirty="0"/>
              <a:t>Python is being used more to collect data, but Excel is still being used to provide summaries and analytics</a:t>
            </a:r>
          </a:p>
          <a:p>
            <a:pPr marL="664546" lvl="1" indent="-181240">
              <a:buFontTx/>
              <a:buChar char="-"/>
            </a:pPr>
            <a:r>
              <a:rPr lang="en-US" dirty="0"/>
              <a:t>Note: Microsoft has even allowed you to begin writing Python in Excel</a:t>
            </a:r>
          </a:p>
          <a:p>
            <a:pPr marL="181240" indent="-181240">
              <a:buFontTx/>
              <a:buChar char="-"/>
            </a:pPr>
            <a:r>
              <a:rPr lang="en-US" dirty="0"/>
              <a:t>Larger Corporate Firms use Python more, but we see smaller shops tend to use Excel more extensively</a:t>
            </a:r>
          </a:p>
          <a:p>
            <a:pPr marL="181240" indent="-181240">
              <a:buFontTx/>
              <a:buChar char="-"/>
            </a:pPr>
            <a:endParaRPr lang="en-US" dirty="0"/>
          </a:p>
          <a:p>
            <a:pPr marL="181240" indent="-181240">
              <a:buFontTx/>
              <a:buChar char="-"/>
            </a:pPr>
            <a:r>
              <a:rPr lang="en-US" dirty="0"/>
              <a:t>Many firms are still testing through Excel – Modeling, etc.</a:t>
            </a:r>
          </a:p>
          <a:p>
            <a:pPr marL="664546" lvl="1" indent="-181240">
              <a:buFontTx/>
              <a:buChar char="-"/>
            </a:pPr>
            <a:r>
              <a:rPr lang="en-US" dirty="0"/>
              <a:t>Some companies have built their own Excel modeling simulations for candidates to complete, while many other firms are delivering Excel models for candidates to work through. Some even have them doing Excel models live on a call or in person</a:t>
            </a:r>
          </a:p>
          <a:p>
            <a:pPr marL="181240" indent="-181240">
              <a:buFontTx/>
              <a:buChar char="-"/>
            </a:pPr>
            <a:r>
              <a:rPr lang="en-US" dirty="0"/>
              <a:t>Companies are also leveraging AI in Excel, such as CoPilot in Excel. From our conversations, it seems that Excel with AI tools is trending upward.</a:t>
            </a:r>
          </a:p>
          <a:p>
            <a:endParaRPr lang="en-US" dirty="0"/>
          </a:p>
        </p:txBody>
      </p:sp>
      <p:sp>
        <p:nvSpPr>
          <p:cNvPr id="4" name="Slide Number Placeholder 3"/>
          <p:cNvSpPr>
            <a:spLocks noGrp="1"/>
          </p:cNvSpPr>
          <p:nvPr>
            <p:ph type="sldNum" sz="quarter" idx="5"/>
          </p:nvPr>
        </p:nvSpPr>
        <p:spPr/>
        <p:txBody>
          <a:bodyPr/>
          <a:lstStyle/>
          <a:p>
            <a:pPr defTabSz="966612">
              <a:defRPr/>
            </a:pPr>
            <a:fld id="{951B29A6-8009-494E-9046-4BE2581E8C38}"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2311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F034-E124-BC96-FA83-DBF24986D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2D11B-D9DE-1620-5C43-AB47FADD30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B08B68-318E-D53D-9A64-DA7FDEF508E5}"/>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5" name="Footer Placeholder 4">
            <a:extLst>
              <a:ext uri="{FF2B5EF4-FFF2-40B4-BE49-F238E27FC236}">
                <a16:creationId xmlns:a16="http://schemas.microsoft.com/office/drawing/2014/main" id="{AF4A4D88-D36E-7869-5040-56E513A59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660A0-9831-070D-345B-AEBD5C9F4666}"/>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350152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D0BD-0C8D-84BD-936E-5D035565C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661587-D732-BC07-58AB-323CD7089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365B1-C7EC-9C67-17CB-F1FB81FAD8FD}"/>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5" name="Footer Placeholder 4">
            <a:extLst>
              <a:ext uri="{FF2B5EF4-FFF2-40B4-BE49-F238E27FC236}">
                <a16:creationId xmlns:a16="http://schemas.microsoft.com/office/drawing/2014/main" id="{A9AAB5F0-905F-831D-BA72-E2ED6CA9D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51BAE-2527-7F34-106A-DEEEF402B644}"/>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423112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06F7F-3742-47F5-80A9-8C18A0608C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1131FB-9E9B-C3FA-DA65-4923D48FE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87FE-0B71-EBE8-DE88-AE5C579EFEC7}"/>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5" name="Footer Placeholder 4">
            <a:extLst>
              <a:ext uri="{FF2B5EF4-FFF2-40B4-BE49-F238E27FC236}">
                <a16:creationId xmlns:a16="http://schemas.microsoft.com/office/drawing/2014/main" id="{1B50936A-9482-56BC-DFF5-529EEF1A1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83015-C133-F2C7-6856-1387197D5A34}"/>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209030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A72DB-07C8-CDA7-1A47-C2C257D32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AC2B2-4D19-A155-535F-A2CC25FCE1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A31EB-B405-5177-2438-E4E3AE52C8E5}"/>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5" name="Footer Placeholder 4">
            <a:extLst>
              <a:ext uri="{FF2B5EF4-FFF2-40B4-BE49-F238E27FC236}">
                <a16:creationId xmlns:a16="http://schemas.microsoft.com/office/drawing/2014/main" id="{899600A2-DA85-2F27-180E-8D9A4E7BA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689D8-9045-2F46-41E7-C7D7CB2B0BC1}"/>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200143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446E1-F116-0EB8-CF08-7D0A645359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6B016-C856-5C71-5BEE-93B1DD545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1CBD2-0F0B-E52F-0AA0-D601693791BB}"/>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5" name="Footer Placeholder 4">
            <a:extLst>
              <a:ext uri="{FF2B5EF4-FFF2-40B4-BE49-F238E27FC236}">
                <a16:creationId xmlns:a16="http://schemas.microsoft.com/office/drawing/2014/main" id="{7B1B4AB0-7C42-F396-0642-B62900D79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827AC-E48C-354C-E87C-34538274F7EF}"/>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294725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C3C0-FD80-F542-F5D2-4F490C199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409FD-6716-4A95-855B-663BE7514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E61436-801E-7E0F-5FEC-0E9C8079F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E6AED5-1C67-6B1E-CA3A-BBA0D394DDBD}"/>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6" name="Footer Placeholder 5">
            <a:extLst>
              <a:ext uri="{FF2B5EF4-FFF2-40B4-BE49-F238E27FC236}">
                <a16:creationId xmlns:a16="http://schemas.microsoft.com/office/drawing/2014/main" id="{F66A5F68-AC71-BEFA-792C-2D47FEDB5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9A0CD-9690-3AE0-A096-1EC087B06279}"/>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53992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9F0E-E452-0FBB-C760-1CC20297F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56FB7C-DDB4-3132-48A8-07948FEE0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2EE84-FE62-16F7-3C24-1D50D5AF4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B5AFE4-5068-D81B-B6E3-A9FC2EC45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510795-94E2-D11C-58CA-E9593A7F79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0EEF8F-2574-2DE0-135B-1E738EDB21D3}"/>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8" name="Footer Placeholder 7">
            <a:extLst>
              <a:ext uri="{FF2B5EF4-FFF2-40B4-BE49-F238E27FC236}">
                <a16:creationId xmlns:a16="http://schemas.microsoft.com/office/drawing/2014/main" id="{3B2C55BD-B2D5-2BB4-AED1-7063139E1A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99F14-1EA7-BF7B-A3DC-5B16E96E42DE}"/>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178482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0C76-44DB-BBAD-4252-ABBEBEC87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4D9972-500E-0781-2527-F668E843C1DA}"/>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4" name="Footer Placeholder 3">
            <a:extLst>
              <a:ext uri="{FF2B5EF4-FFF2-40B4-BE49-F238E27FC236}">
                <a16:creationId xmlns:a16="http://schemas.microsoft.com/office/drawing/2014/main" id="{3ED37C73-D90B-ADD4-E1C1-255C4D7D6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F725D-1108-B2AB-724A-46E7D0798DC8}"/>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81278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FE96F-DCF8-620F-8D8A-38369FE97E82}"/>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3" name="Footer Placeholder 2">
            <a:extLst>
              <a:ext uri="{FF2B5EF4-FFF2-40B4-BE49-F238E27FC236}">
                <a16:creationId xmlns:a16="http://schemas.microsoft.com/office/drawing/2014/main" id="{67FFFDA5-BEC4-9DF0-699F-12DCA201E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EC48F-978D-C8C3-8F62-83B255C4222B}"/>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324309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C1EE-D51C-F7DD-C95B-DD6D7DBFC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47A8C-83BD-EB53-24A5-832F7FD6FC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1C76F7-3E04-89DB-2AA5-8EF2D5C0B0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AD847-7EBE-02F1-845E-46DB548D8F67}"/>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6" name="Footer Placeholder 5">
            <a:extLst>
              <a:ext uri="{FF2B5EF4-FFF2-40B4-BE49-F238E27FC236}">
                <a16:creationId xmlns:a16="http://schemas.microsoft.com/office/drawing/2014/main" id="{179DF077-0D6E-B1D6-ACEA-49F5809FB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F29D7-3232-6C87-C51E-6B54D3093205}"/>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53510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CC63-C5F5-5374-2CC2-B8444CE0A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E58D6-E7AC-D597-D810-8D7BDECFE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173191A-A3CE-9811-11AC-F97F7A786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276F1-0C19-4454-C2DF-80AF2CF2AFD7}"/>
              </a:ext>
            </a:extLst>
          </p:cNvPr>
          <p:cNvSpPr>
            <a:spLocks noGrp="1"/>
          </p:cNvSpPr>
          <p:nvPr>
            <p:ph type="dt" sz="half" idx="10"/>
          </p:nvPr>
        </p:nvSpPr>
        <p:spPr/>
        <p:txBody>
          <a:bodyPr/>
          <a:lstStyle/>
          <a:p>
            <a:fld id="{CAF0EBF5-8930-6E46-BD94-2072768F54A7}" type="datetimeFigureOut">
              <a:rPr lang="en-US" smtClean="0"/>
              <a:t>10/22/2025</a:t>
            </a:fld>
            <a:endParaRPr lang="en-US"/>
          </a:p>
        </p:txBody>
      </p:sp>
      <p:sp>
        <p:nvSpPr>
          <p:cNvPr id="6" name="Footer Placeholder 5">
            <a:extLst>
              <a:ext uri="{FF2B5EF4-FFF2-40B4-BE49-F238E27FC236}">
                <a16:creationId xmlns:a16="http://schemas.microsoft.com/office/drawing/2014/main" id="{CEB0EDE7-F378-6978-34B9-52B91F57F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ABDE9-2239-CA0D-451A-F9CECA535E75}"/>
              </a:ext>
            </a:extLst>
          </p:cNvPr>
          <p:cNvSpPr>
            <a:spLocks noGrp="1"/>
          </p:cNvSpPr>
          <p:nvPr>
            <p:ph type="sldNum" sz="quarter" idx="12"/>
          </p:nvPr>
        </p:nvSpPr>
        <p:spPr/>
        <p:txBody>
          <a:bodyPr/>
          <a:lstStyle/>
          <a:p>
            <a:fld id="{E5140BEB-13E5-7445-970B-1DB494E849D6}" type="slidenum">
              <a:rPr lang="en-US" smtClean="0"/>
              <a:t>‹#›</a:t>
            </a:fld>
            <a:endParaRPr lang="en-US"/>
          </a:p>
        </p:txBody>
      </p:sp>
    </p:spTree>
    <p:extLst>
      <p:ext uri="{BB962C8B-B14F-4D97-AF65-F5344CB8AC3E}">
        <p14:creationId xmlns:p14="http://schemas.microsoft.com/office/powerpoint/2010/main" val="158316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27895B-F78F-C3DB-E656-B12E7F986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C0A631-4CB9-1F51-E881-4612BA33B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94F81D-8B9D-D95A-68E7-C6E2F9C6CF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0EBF5-8930-6E46-BD94-2072768F54A7}" type="datetimeFigureOut">
              <a:rPr lang="en-US" smtClean="0"/>
              <a:t>10/22/2025</a:t>
            </a:fld>
            <a:endParaRPr lang="en-US"/>
          </a:p>
        </p:txBody>
      </p:sp>
      <p:sp>
        <p:nvSpPr>
          <p:cNvPr id="5" name="Footer Placeholder 4">
            <a:extLst>
              <a:ext uri="{FF2B5EF4-FFF2-40B4-BE49-F238E27FC236}">
                <a16:creationId xmlns:a16="http://schemas.microsoft.com/office/drawing/2014/main" id="{54BA02EA-17B5-A0F4-9BEA-4B7CAA32DA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387F9-B5F5-D68E-C9AB-7AB0B22B0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40BEB-13E5-7445-970B-1DB494E849D6}" type="slidenum">
              <a:rPr lang="en-US" smtClean="0"/>
              <a:t>‹#›</a:t>
            </a:fld>
            <a:endParaRPr lang="en-US"/>
          </a:p>
        </p:txBody>
      </p:sp>
    </p:spTree>
    <p:extLst>
      <p:ext uri="{BB962C8B-B14F-4D97-AF65-F5344CB8AC3E}">
        <p14:creationId xmlns:p14="http://schemas.microsoft.com/office/powerpoint/2010/main" val="285833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6.jp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3.jp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png"/><Relationship Id="rId3" Type="http://schemas.openxmlformats.org/officeDocument/2006/relationships/image" Target="../media/image10.jpg"/><Relationship Id="rId7" Type="http://schemas.openxmlformats.org/officeDocument/2006/relationships/diagramColors" Target="../diagrams/colors3.xml"/><Relationship Id="rId12"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svg"/><Relationship Id="rId4" Type="http://schemas.openxmlformats.org/officeDocument/2006/relationships/diagramData" Target="../diagrams/data3.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itting at a table&#10;&#10;Description automatically generated">
            <a:extLst>
              <a:ext uri="{FF2B5EF4-FFF2-40B4-BE49-F238E27FC236}">
                <a16:creationId xmlns:a16="http://schemas.microsoft.com/office/drawing/2014/main" id="{FA1546B0-DF80-BBDE-D44F-7CF9320057CC}"/>
              </a:ext>
            </a:extLst>
          </p:cNvPr>
          <p:cNvPicPr>
            <a:picLocks noChangeAspect="1"/>
          </p:cNvPicPr>
          <p:nvPr/>
        </p:nvPicPr>
        <p:blipFill>
          <a:blip r:embed="rId3"/>
          <a:srcRect l="1"/>
          <a:stretch>
            <a:fillRect/>
          </a:stretch>
        </p:blipFill>
        <p:spPr>
          <a:xfrm>
            <a:off x="3049" y="-19666"/>
            <a:ext cx="12191977" cy="6858022"/>
          </a:xfrm>
          <a:prstGeom prst="rect">
            <a:avLst/>
          </a:prstGeom>
        </p:spPr>
      </p:pic>
      <p:sp>
        <p:nvSpPr>
          <p:cNvPr id="36" name="Rectangle 3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838F8-526E-023E-172D-542A9BF323C8}"/>
              </a:ext>
            </a:extLst>
          </p:cNvPr>
          <p:cNvSpPr>
            <a:spLocks noGrp="1"/>
          </p:cNvSpPr>
          <p:nvPr>
            <p:ph type="ctrTitle"/>
          </p:nvPr>
        </p:nvSpPr>
        <p:spPr>
          <a:xfrm>
            <a:off x="643465" y="1865845"/>
            <a:ext cx="9265305" cy="1460244"/>
          </a:xfrm>
        </p:spPr>
        <p:txBody>
          <a:bodyPr anchor="t">
            <a:noAutofit/>
          </a:bodyPr>
          <a:lstStyle/>
          <a:p>
            <a:pPr algn="l"/>
            <a:r>
              <a:rPr lang="en-US" dirty="0">
                <a:solidFill>
                  <a:srgbClr val="FFFFFF"/>
                </a:solidFill>
              </a:rPr>
              <a:t>Preparing Finance Students for Career Success</a:t>
            </a:r>
          </a:p>
        </p:txBody>
      </p:sp>
      <p:sp>
        <p:nvSpPr>
          <p:cNvPr id="3" name="Subtitle 2">
            <a:extLst>
              <a:ext uri="{FF2B5EF4-FFF2-40B4-BE49-F238E27FC236}">
                <a16:creationId xmlns:a16="http://schemas.microsoft.com/office/drawing/2014/main" id="{202CB3BD-D3EE-1312-49E8-FC6D0A16DC32}"/>
              </a:ext>
            </a:extLst>
          </p:cNvPr>
          <p:cNvSpPr>
            <a:spLocks noGrp="1"/>
          </p:cNvSpPr>
          <p:nvPr>
            <p:ph type="subTitle" idx="1"/>
          </p:nvPr>
        </p:nvSpPr>
        <p:spPr>
          <a:xfrm>
            <a:off x="643466" y="4551037"/>
            <a:ext cx="5449479" cy="1578054"/>
          </a:xfrm>
        </p:spPr>
        <p:txBody>
          <a:bodyPr anchor="b">
            <a:normAutofit/>
          </a:bodyPr>
          <a:lstStyle/>
          <a:p>
            <a:pPr algn="l"/>
            <a:r>
              <a:rPr lang="en-US" sz="2800" dirty="0">
                <a:solidFill>
                  <a:srgbClr val="FFFFFF"/>
                </a:solidFill>
              </a:rPr>
              <a:t>Brandon Eng</a:t>
            </a:r>
          </a:p>
          <a:p>
            <a:pPr algn="l"/>
            <a:r>
              <a:rPr lang="en-US" sz="2800" dirty="0">
                <a:solidFill>
                  <a:srgbClr val="FFFFFF"/>
                </a:solidFill>
              </a:rPr>
              <a:t>ExPrep CEO</a:t>
            </a:r>
          </a:p>
        </p:txBody>
      </p:sp>
      <p:sp>
        <p:nvSpPr>
          <p:cNvPr id="38" name="Rectangle 3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reen and white logo&#10;&#10;Description automatically generated">
            <a:extLst>
              <a:ext uri="{FF2B5EF4-FFF2-40B4-BE49-F238E27FC236}">
                <a16:creationId xmlns:a16="http://schemas.microsoft.com/office/drawing/2014/main" id="{E99B1FC9-216D-651C-1028-F65A5D225DE4}"/>
              </a:ext>
            </a:extLst>
          </p:cNvPr>
          <p:cNvPicPr>
            <a:picLocks noChangeAspect="1"/>
          </p:cNvPicPr>
          <p:nvPr/>
        </p:nvPicPr>
        <p:blipFill>
          <a:blip r:embed="rId4"/>
          <a:srcRect/>
          <a:stretch/>
        </p:blipFill>
        <p:spPr>
          <a:xfrm>
            <a:off x="10060823" y="5755617"/>
            <a:ext cx="1816729" cy="746947"/>
          </a:xfrm>
          <a:prstGeom prst="rect">
            <a:avLst/>
          </a:prstGeom>
        </p:spPr>
      </p:pic>
      <p:sp>
        <p:nvSpPr>
          <p:cNvPr id="4" name="Title 1">
            <a:extLst>
              <a:ext uri="{FF2B5EF4-FFF2-40B4-BE49-F238E27FC236}">
                <a16:creationId xmlns:a16="http://schemas.microsoft.com/office/drawing/2014/main" id="{72E1ACB3-3E47-EA9F-DD17-8FBF8FC5FFF9}"/>
              </a:ext>
            </a:extLst>
          </p:cNvPr>
          <p:cNvSpPr txBox="1">
            <a:spLocks/>
          </p:cNvSpPr>
          <p:nvPr/>
        </p:nvSpPr>
        <p:spPr>
          <a:xfrm>
            <a:off x="643466" y="3430234"/>
            <a:ext cx="9926695" cy="616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Light" panose="020F0302020204030204"/>
                <a:ea typeface="+mj-ea"/>
                <a:cs typeface="+mj-cs"/>
              </a:rPr>
              <a:t>Insights from Industry and Higher Education Leaders </a:t>
            </a:r>
          </a:p>
        </p:txBody>
      </p:sp>
    </p:spTree>
    <p:extLst>
      <p:ext uri="{BB962C8B-B14F-4D97-AF65-F5344CB8AC3E}">
        <p14:creationId xmlns:p14="http://schemas.microsoft.com/office/powerpoint/2010/main" val="190882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people sitting at a table with a computer&#10;&#10;Description automatically generated">
            <a:extLst>
              <a:ext uri="{FF2B5EF4-FFF2-40B4-BE49-F238E27FC236}">
                <a16:creationId xmlns:a16="http://schemas.microsoft.com/office/drawing/2014/main" id="{0715BA00-0087-288B-CB7D-51E966438392}"/>
              </a:ext>
            </a:extLst>
          </p:cNvPr>
          <p:cNvPicPr>
            <a:picLocks noChangeAspect="1"/>
          </p:cNvPicPr>
          <p:nvPr/>
        </p:nvPicPr>
        <p:blipFill>
          <a:blip r:embed="rId2"/>
          <a:srcRect b="19"/>
          <a:stretch>
            <a:fillRect/>
          </a:stretch>
        </p:blipFill>
        <p:spPr>
          <a:xfrm>
            <a:off x="-1504" y="1282"/>
            <a:ext cx="12191980" cy="6856718"/>
          </a:xfrm>
          <a:prstGeom prst="rect">
            <a:avLst/>
          </a:prstGeom>
        </p:spPr>
      </p:pic>
      <p:sp>
        <p:nvSpPr>
          <p:cNvPr id="2" name="Title 1">
            <a:extLst>
              <a:ext uri="{FF2B5EF4-FFF2-40B4-BE49-F238E27FC236}">
                <a16:creationId xmlns:a16="http://schemas.microsoft.com/office/drawing/2014/main" id="{C955E44E-8600-10E8-F17B-7A027D5911BA}"/>
              </a:ext>
            </a:extLst>
          </p:cNvPr>
          <p:cNvSpPr txBox="1">
            <a:spLocks/>
          </p:cNvSpPr>
          <p:nvPr/>
        </p:nvSpPr>
        <p:spPr>
          <a:xfrm>
            <a:off x="719541" y="4085653"/>
            <a:ext cx="10677802" cy="1105114"/>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libri Light" panose="020F0302020204030204"/>
                <a:ea typeface="+mj-ea"/>
                <a:cs typeface="+mj-cs"/>
              </a:rPr>
              <a:t>Higher Education Insights</a:t>
            </a:r>
          </a:p>
        </p:txBody>
      </p:sp>
      <p:pic>
        <p:nvPicPr>
          <p:cNvPr id="4" name="Picture 3" descr="A green and white logo&#10;&#10;Description automatically generated">
            <a:extLst>
              <a:ext uri="{FF2B5EF4-FFF2-40B4-BE49-F238E27FC236}">
                <a16:creationId xmlns:a16="http://schemas.microsoft.com/office/drawing/2014/main" id="{2249B0B6-665C-B858-5D39-3594FABE25E3}"/>
              </a:ext>
            </a:extLst>
          </p:cNvPr>
          <p:cNvPicPr>
            <a:picLocks noChangeAspect="1"/>
          </p:cNvPicPr>
          <p:nvPr/>
        </p:nvPicPr>
        <p:blipFill>
          <a:blip r:embed="rId3"/>
          <a:srcRect/>
          <a:stretch/>
        </p:blipFill>
        <p:spPr>
          <a:xfrm>
            <a:off x="9879496" y="5650910"/>
            <a:ext cx="1816729" cy="746947"/>
          </a:xfrm>
          <a:prstGeom prst="rect">
            <a:avLst/>
          </a:prstGeom>
        </p:spPr>
      </p:pic>
    </p:spTree>
    <p:extLst>
      <p:ext uri="{BB962C8B-B14F-4D97-AF65-F5344CB8AC3E}">
        <p14:creationId xmlns:p14="http://schemas.microsoft.com/office/powerpoint/2010/main" val="22251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9F3F06-4D19-A595-B805-2547012A9AD9}"/>
              </a:ext>
            </a:extLst>
          </p:cNvPr>
          <p:cNvSpPr txBox="1">
            <a:spLocks/>
          </p:cNvSpPr>
          <p:nvPr/>
        </p:nvSpPr>
        <p:spPr>
          <a:xfrm>
            <a:off x="761802" y="858982"/>
            <a:ext cx="4368998" cy="5152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Light" panose="020F0302020204030204"/>
                <a:ea typeface="+mj-ea"/>
                <a:cs typeface="+mj-cs"/>
              </a:rPr>
              <a:t>Finance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Light" panose="020F0302020204030204"/>
                <a:ea typeface="+mj-ea"/>
                <a:cs typeface="+mj-cs"/>
              </a:rPr>
              <a:t>as a Major</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B76609A-6402-9F96-4250-CE5AF140898D}"/>
              </a:ext>
            </a:extLst>
          </p:cNvPr>
          <p:cNvGraphicFramePr/>
          <p:nvPr/>
        </p:nvGraphicFramePr>
        <p:xfrm>
          <a:off x="5539575" y="626197"/>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green and white logo&#10;&#10;Description automatically generated">
            <a:extLst>
              <a:ext uri="{FF2B5EF4-FFF2-40B4-BE49-F238E27FC236}">
                <a16:creationId xmlns:a16="http://schemas.microsoft.com/office/drawing/2014/main" id="{5FD98A97-0ACD-DA03-DDE4-89772DE4F2D3}"/>
              </a:ext>
            </a:extLst>
          </p:cNvPr>
          <p:cNvPicPr>
            <a:picLocks noChangeAspect="1"/>
          </p:cNvPicPr>
          <p:nvPr/>
        </p:nvPicPr>
        <p:blipFill>
          <a:blip r:embed="rId9"/>
          <a:srcRect/>
          <a:stretch/>
        </p:blipFill>
        <p:spPr>
          <a:xfrm>
            <a:off x="761801" y="626197"/>
            <a:ext cx="1816729" cy="746947"/>
          </a:xfrm>
          <a:prstGeom prst="rect">
            <a:avLst/>
          </a:prstGeom>
        </p:spPr>
      </p:pic>
    </p:spTree>
    <p:extLst>
      <p:ext uri="{BB962C8B-B14F-4D97-AF65-F5344CB8AC3E}">
        <p14:creationId xmlns:p14="http://schemas.microsoft.com/office/powerpoint/2010/main" val="17364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7B7F-23B7-7CB0-EA8C-A62DC5051054}"/>
              </a:ext>
            </a:extLst>
          </p:cNvPr>
          <p:cNvSpPr txBox="1">
            <a:spLocks/>
          </p:cNvSpPr>
          <p:nvPr/>
        </p:nvSpPr>
        <p:spPr>
          <a:xfrm>
            <a:off x="703261" y="828087"/>
            <a:ext cx="506143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t>Finance Curriculum Changes</a:t>
            </a:r>
          </a:p>
        </p:txBody>
      </p:sp>
      <p:sp>
        <p:nvSpPr>
          <p:cNvPr id="3" name="Content Placeholder 2">
            <a:extLst>
              <a:ext uri="{FF2B5EF4-FFF2-40B4-BE49-F238E27FC236}">
                <a16:creationId xmlns:a16="http://schemas.microsoft.com/office/drawing/2014/main" id="{688441B0-948F-5058-E600-4D78E426DD66}"/>
              </a:ext>
            </a:extLst>
          </p:cNvPr>
          <p:cNvSpPr txBox="1">
            <a:spLocks/>
          </p:cNvSpPr>
          <p:nvPr/>
        </p:nvSpPr>
        <p:spPr>
          <a:xfrm>
            <a:off x="703261" y="2611615"/>
            <a:ext cx="4475025" cy="27555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Excel more broadly used across all courses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Finance courses offered earlier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Finance Groups &amp; Clubs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Mentorships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Content Placeholder 5">
            <a:extLst>
              <a:ext uri="{FF2B5EF4-FFF2-40B4-BE49-F238E27FC236}">
                <a16:creationId xmlns:a16="http://schemas.microsoft.com/office/drawing/2014/main" id="{1E84E3D5-6CDD-5C03-9FBD-A74C61E12E38}"/>
              </a:ext>
            </a:extLst>
          </p:cNvPr>
          <p:cNvPicPr>
            <a:picLocks noChangeAspect="1"/>
          </p:cNvPicPr>
          <p:nvPr/>
        </p:nvPicPr>
        <p:blipFill>
          <a:blip r:embed="rId3"/>
          <a:srcRect l="21790" r="21790"/>
          <a:stretch/>
        </p:blipFill>
        <p:spPr>
          <a:xfrm>
            <a:off x="5313225" y="2745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descr="A green and white logo&#10;&#10;Description automatically generated">
            <a:extLst>
              <a:ext uri="{FF2B5EF4-FFF2-40B4-BE49-F238E27FC236}">
                <a16:creationId xmlns:a16="http://schemas.microsoft.com/office/drawing/2014/main" id="{5A9894B2-A825-9A2E-18FE-E8A24D9EFEED}"/>
              </a:ext>
            </a:extLst>
          </p:cNvPr>
          <p:cNvPicPr>
            <a:picLocks noChangeAspect="1"/>
          </p:cNvPicPr>
          <p:nvPr/>
        </p:nvPicPr>
        <p:blipFill>
          <a:blip r:embed="rId4"/>
          <a:srcRect/>
          <a:stretch/>
        </p:blipFill>
        <p:spPr>
          <a:xfrm>
            <a:off x="9918070" y="5618924"/>
            <a:ext cx="1816729" cy="746947"/>
          </a:xfrm>
          <a:prstGeom prst="rect">
            <a:avLst/>
          </a:prstGeom>
        </p:spPr>
      </p:pic>
    </p:spTree>
    <p:extLst>
      <p:ext uri="{BB962C8B-B14F-4D97-AF65-F5344CB8AC3E}">
        <p14:creationId xmlns:p14="http://schemas.microsoft.com/office/powerpoint/2010/main" val="152480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A0A2-32BE-D023-23B1-B8E39C2B3A84}"/>
              </a:ext>
            </a:extLst>
          </p:cNvPr>
          <p:cNvSpPr txBox="1">
            <a:spLocks/>
          </p:cNvSpPr>
          <p:nvPr/>
        </p:nvSpPr>
        <p:spPr>
          <a:xfrm>
            <a:off x="2214940" y="1928839"/>
            <a:ext cx="77621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Light" panose="020F0302020204030204"/>
                <a:ea typeface="+mj-ea"/>
                <a:cs typeface="+mj-cs"/>
              </a:rPr>
              <a:t>Top Classes for Finance Majors </a:t>
            </a:r>
          </a:p>
        </p:txBody>
      </p:sp>
      <p:graphicFrame>
        <p:nvGraphicFramePr>
          <p:cNvPr id="5" name="Content Placeholder 2">
            <a:extLst>
              <a:ext uri="{FF2B5EF4-FFF2-40B4-BE49-F238E27FC236}">
                <a16:creationId xmlns:a16="http://schemas.microsoft.com/office/drawing/2014/main" id="{B3229958-C5D2-6E12-91F2-7D6DF3FF1951}"/>
              </a:ext>
            </a:extLst>
          </p:cNvPr>
          <p:cNvGraphicFramePr/>
          <p:nvPr/>
        </p:nvGraphicFramePr>
        <p:xfrm>
          <a:off x="838200" y="2228179"/>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green and white logo&#10;&#10;Description automatically generated">
            <a:extLst>
              <a:ext uri="{FF2B5EF4-FFF2-40B4-BE49-F238E27FC236}">
                <a16:creationId xmlns:a16="http://schemas.microsoft.com/office/drawing/2014/main" id="{E0B4B512-16B5-1645-B7D2-F32D199A93BD}"/>
              </a:ext>
            </a:extLst>
          </p:cNvPr>
          <p:cNvPicPr>
            <a:picLocks noChangeAspect="1"/>
          </p:cNvPicPr>
          <p:nvPr/>
        </p:nvPicPr>
        <p:blipFill>
          <a:blip r:embed="rId9"/>
          <a:srcRect/>
          <a:stretch/>
        </p:blipFill>
        <p:spPr>
          <a:xfrm>
            <a:off x="299819" y="314727"/>
            <a:ext cx="1816729" cy="746947"/>
          </a:xfrm>
          <a:prstGeom prst="rect">
            <a:avLst/>
          </a:prstGeom>
        </p:spPr>
      </p:pic>
    </p:spTree>
    <p:extLst>
      <p:ext uri="{BB962C8B-B14F-4D97-AF65-F5344CB8AC3E}">
        <p14:creationId xmlns:p14="http://schemas.microsoft.com/office/powerpoint/2010/main" val="229138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BCC0CC-59A2-F95F-1B0E-807A5F55361A}"/>
              </a:ext>
            </a:extLst>
          </p:cNvPr>
          <p:cNvSpPr txBox="1">
            <a:spLocks/>
          </p:cNvSpPr>
          <p:nvPr/>
        </p:nvSpPr>
        <p:spPr>
          <a:xfrm>
            <a:off x="234655" y="852533"/>
            <a:ext cx="4267398" cy="5152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t>AI Adoption in Finance Courses</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F5E6610-0C12-C3C6-27B1-D272F14FD66B}"/>
              </a:ext>
            </a:extLst>
          </p:cNvPr>
          <p:cNvGraphicFramePr/>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green and white x in a circle&#10;&#10;Description automatically generated">
            <a:extLst>
              <a:ext uri="{FF2B5EF4-FFF2-40B4-BE49-F238E27FC236}">
                <a16:creationId xmlns:a16="http://schemas.microsoft.com/office/drawing/2014/main" id="{B1C66B48-3C2B-396A-DA64-0A41F4450BBB}"/>
              </a:ext>
            </a:extLst>
          </p:cNvPr>
          <p:cNvPicPr>
            <a:picLocks noChangeAspect="1"/>
          </p:cNvPicPr>
          <p:nvPr/>
        </p:nvPicPr>
        <p:blipFill>
          <a:blip r:embed="rId8"/>
          <a:srcRect/>
          <a:stretch/>
        </p:blipFill>
        <p:spPr>
          <a:xfrm>
            <a:off x="314166" y="223203"/>
            <a:ext cx="1839331" cy="756241"/>
          </a:xfrm>
          <a:prstGeom prst="rect">
            <a:avLst/>
          </a:prstGeom>
        </p:spPr>
      </p:pic>
    </p:spTree>
    <p:extLst>
      <p:ext uri="{BB962C8B-B14F-4D97-AF65-F5344CB8AC3E}">
        <p14:creationId xmlns:p14="http://schemas.microsoft.com/office/powerpoint/2010/main" val="38137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32FB2EE-8B5A-B424-A71B-1E6903330F6C}"/>
              </a:ext>
            </a:extLst>
          </p:cNvPr>
          <p:cNvSpPr txBox="1"/>
          <p:nvPr/>
        </p:nvSpPr>
        <p:spPr>
          <a:xfrm>
            <a:off x="728663" y="1422400"/>
            <a:ext cx="5367337" cy="2387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000" b="0" i="0" u="none" strike="noStrike" kern="1200" cap="none" spc="0" normalizeH="0" baseline="0" noProof="0">
                <a:ln>
                  <a:noFill/>
                </a:ln>
                <a:solidFill>
                  <a:prstClr val="white"/>
                </a:solidFill>
                <a:effectLst/>
                <a:uLnTx/>
                <a:uFillTx/>
                <a:latin typeface="Calibri Light" panose="020F0302020204030204"/>
                <a:ea typeface="+mn-ea"/>
                <a:cs typeface="+mn-cs"/>
              </a:rPr>
              <a:t>Resources for Finance Educators</a:t>
            </a:r>
          </a:p>
        </p:txBody>
      </p:sp>
      <p:sp>
        <p:nvSpPr>
          <p:cNvPr id="12" name="Rectangle 11">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12" y="638849"/>
            <a:ext cx="5505449"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qr code on a white background&#10;&#10;Description automatically generated">
            <a:extLst>
              <a:ext uri="{FF2B5EF4-FFF2-40B4-BE49-F238E27FC236}">
                <a16:creationId xmlns:a16="http://schemas.microsoft.com/office/drawing/2014/main" id="{88A020C1-8C37-25EF-4D7E-DCFF8B582B3A}"/>
              </a:ext>
            </a:extLst>
          </p:cNvPr>
          <p:cNvPicPr>
            <a:picLocks noChangeAspect="1"/>
          </p:cNvPicPr>
          <p:nvPr/>
        </p:nvPicPr>
        <p:blipFill>
          <a:blip r:embed="rId2"/>
          <a:stretch>
            <a:fillRect/>
          </a:stretch>
        </p:blipFill>
        <p:spPr>
          <a:xfrm>
            <a:off x="6583776" y="1063726"/>
            <a:ext cx="4806120" cy="4625890"/>
          </a:xfrm>
          <a:prstGeom prst="rect">
            <a:avLst/>
          </a:prstGeom>
        </p:spPr>
      </p:pic>
      <p:pic>
        <p:nvPicPr>
          <p:cNvPr id="6" name="Picture 5" descr="A green and white logo&#10;&#10;Description automatically generated">
            <a:extLst>
              <a:ext uri="{FF2B5EF4-FFF2-40B4-BE49-F238E27FC236}">
                <a16:creationId xmlns:a16="http://schemas.microsoft.com/office/drawing/2014/main" id="{54A85C78-0769-7E0E-A992-ED9EED074FDC}"/>
              </a:ext>
            </a:extLst>
          </p:cNvPr>
          <p:cNvPicPr>
            <a:picLocks noChangeAspect="1"/>
          </p:cNvPicPr>
          <p:nvPr/>
        </p:nvPicPr>
        <p:blipFill>
          <a:blip r:embed="rId3"/>
          <a:srcRect/>
          <a:stretch/>
        </p:blipFill>
        <p:spPr>
          <a:xfrm>
            <a:off x="802104" y="5647836"/>
            <a:ext cx="1816729" cy="746947"/>
          </a:xfrm>
          <a:prstGeom prst="rect">
            <a:avLst/>
          </a:prstGeom>
        </p:spPr>
      </p:pic>
    </p:spTree>
    <p:extLst>
      <p:ext uri="{BB962C8B-B14F-4D97-AF65-F5344CB8AC3E}">
        <p14:creationId xmlns:p14="http://schemas.microsoft.com/office/powerpoint/2010/main" val="21436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822D-3E40-A5A7-8A49-E425700FF5B4}"/>
              </a:ext>
            </a:extLst>
          </p:cNvPr>
          <p:cNvSpPr>
            <a:spLocks noGrp="1"/>
          </p:cNvSpPr>
          <p:nvPr>
            <p:ph type="title"/>
          </p:nvPr>
        </p:nvSpPr>
        <p:spPr>
          <a:xfrm>
            <a:off x="838200" y="855211"/>
            <a:ext cx="4019550" cy="1325563"/>
          </a:xfrm>
        </p:spPr>
        <p:txBody>
          <a:bodyPr>
            <a:normAutofit/>
          </a:bodyPr>
          <a:lstStyle/>
          <a:p>
            <a:r>
              <a:rPr lang="en-US" sz="6000" dirty="0"/>
              <a:t>Agenda</a:t>
            </a:r>
          </a:p>
        </p:txBody>
      </p:sp>
      <p:sp>
        <p:nvSpPr>
          <p:cNvPr id="3" name="Content Placeholder 2">
            <a:extLst>
              <a:ext uri="{FF2B5EF4-FFF2-40B4-BE49-F238E27FC236}">
                <a16:creationId xmlns:a16="http://schemas.microsoft.com/office/drawing/2014/main" id="{81C9BCFF-6974-2AFE-2543-F24BDBB3962D}"/>
              </a:ext>
            </a:extLst>
          </p:cNvPr>
          <p:cNvSpPr>
            <a:spLocks noGrp="1"/>
          </p:cNvSpPr>
          <p:nvPr>
            <p:ph idx="1"/>
          </p:nvPr>
        </p:nvSpPr>
        <p:spPr>
          <a:xfrm>
            <a:off x="838200" y="2519687"/>
            <a:ext cx="4056626" cy="3199185"/>
          </a:xfrm>
        </p:spPr>
        <p:txBody>
          <a:bodyPr>
            <a:normAutofit fontScale="25000" lnSpcReduction="20000"/>
          </a:bodyPr>
          <a:lstStyle/>
          <a:p>
            <a:pPr marL="285750" indent="-285750">
              <a:lnSpc>
                <a:spcPct val="150000"/>
              </a:lnSpc>
              <a:buFont typeface="Arial" panose="020B0604020202020204" pitchFamily="34" charset="0"/>
              <a:buChar char="•"/>
            </a:pPr>
            <a:r>
              <a:rPr lang="en-US" sz="11200" dirty="0"/>
              <a:t>ExPrep Introduction</a:t>
            </a:r>
          </a:p>
          <a:p>
            <a:pPr marL="285750" indent="-285750">
              <a:lnSpc>
                <a:spcPct val="150000"/>
              </a:lnSpc>
              <a:buFont typeface="Arial" panose="020B0604020202020204" pitchFamily="34" charset="0"/>
              <a:buChar char="•"/>
            </a:pPr>
            <a:r>
              <a:rPr lang="en-US" sz="11200" dirty="0"/>
              <a:t>Navigating Today’s Financial Landscape</a:t>
            </a:r>
          </a:p>
          <a:p>
            <a:pPr marL="285750" indent="-285750">
              <a:lnSpc>
                <a:spcPct val="150000"/>
              </a:lnSpc>
              <a:buFont typeface="Arial" panose="020B0604020202020204" pitchFamily="34" charset="0"/>
              <a:buChar char="•"/>
            </a:pPr>
            <a:r>
              <a:rPr lang="en-US" sz="11200" dirty="0"/>
              <a:t>Corporate Insights</a:t>
            </a:r>
          </a:p>
          <a:p>
            <a:pPr marL="285750" indent="-285750">
              <a:lnSpc>
                <a:spcPct val="150000"/>
              </a:lnSpc>
              <a:buFont typeface="Arial" panose="020B0604020202020204" pitchFamily="34" charset="0"/>
              <a:buChar char="•"/>
            </a:pPr>
            <a:r>
              <a:rPr lang="en-US" sz="11200" dirty="0"/>
              <a:t>University Insights</a:t>
            </a:r>
          </a:p>
          <a:p>
            <a:endParaRPr lang="en-US" dirty="0"/>
          </a:p>
        </p:txBody>
      </p:sp>
      <p:pic>
        <p:nvPicPr>
          <p:cNvPr id="4" name="Content Placeholder 5">
            <a:extLst>
              <a:ext uri="{FF2B5EF4-FFF2-40B4-BE49-F238E27FC236}">
                <a16:creationId xmlns:a16="http://schemas.microsoft.com/office/drawing/2014/main" id="{4A27F1EB-CE34-4821-A72F-BA5B5006C156}"/>
              </a:ext>
            </a:extLst>
          </p:cNvPr>
          <p:cNvPicPr>
            <a:picLocks noChangeAspect="1"/>
          </p:cNvPicPr>
          <p:nvPr/>
        </p:nvPicPr>
        <p:blipFill>
          <a:blip r:embed="rId3"/>
          <a:srcRect l="21790" r="21790"/>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6" name="Straight Connector 5">
            <a:extLst>
              <a:ext uri="{FF2B5EF4-FFF2-40B4-BE49-F238E27FC236}">
                <a16:creationId xmlns:a16="http://schemas.microsoft.com/office/drawing/2014/main" id="{5B96692F-55C3-59B5-0C9E-219BE1D36513}"/>
              </a:ext>
            </a:extLst>
          </p:cNvPr>
          <p:cNvCxnSpPr>
            <a:cxnSpLocks/>
          </p:cNvCxnSpPr>
          <p:nvPr/>
        </p:nvCxnSpPr>
        <p:spPr>
          <a:xfrm>
            <a:off x="838200" y="2293745"/>
            <a:ext cx="34766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green and white logo&#10;&#10;Description automatically generated">
            <a:extLst>
              <a:ext uri="{FF2B5EF4-FFF2-40B4-BE49-F238E27FC236}">
                <a16:creationId xmlns:a16="http://schemas.microsoft.com/office/drawing/2014/main" id="{6122B9D1-6937-A419-1596-BAC3503D3544}"/>
              </a:ext>
            </a:extLst>
          </p:cNvPr>
          <p:cNvPicPr>
            <a:picLocks noChangeAspect="1"/>
          </p:cNvPicPr>
          <p:nvPr/>
        </p:nvPicPr>
        <p:blipFill>
          <a:blip r:embed="rId4"/>
          <a:srcRect/>
          <a:stretch/>
        </p:blipFill>
        <p:spPr>
          <a:xfrm>
            <a:off x="9956871" y="5718872"/>
            <a:ext cx="1816729" cy="746947"/>
          </a:xfrm>
          <a:prstGeom prst="rect">
            <a:avLst/>
          </a:prstGeom>
        </p:spPr>
      </p:pic>
    </p:spTree>
    <p:extLst>
      <p:ext uri="{BB962C8B-B14F-4D97-AF65-F5344CB8AC3E}">
        <p14:creationId xmlns:p14="http://schemas.microsoft.com/office/powerpoint/2010/main" val="37744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C7EFEC15-5873-4245-BEBE-F61154581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73849-B965-84A1-4F7B-F1AAAA443638}"/>
              </a:ext>
            </a:extLst>
          </p:cNvPr>
          <p:cNvSpPr>
            <a:spLocks noGrp="1"/>
          </p:cNvSpPr>
          <p:nvPr>
            <p:ph type="title"/>
          </p:nvPr>
        </p:nvSpPr>
        <p:spPr>
          <a:xfrm>
            <a:off x="6922551" y="1194872"/>
            <a:ext cx="4842905" cy="560746"/>
          </a:xfrm>
        </p:spPr>
        <p:txBody>
          <a:bodyPr vert="horz" lIns="91440" tIns="45720" rIns="91440" bIns="45720" rtlCol="0" anchor="b">
            <a:noAutofit/>
          </a:bodyPr>
          <a:lstStyle/>
          <a:p>
            <a:r>
              <a:rPr lang="en-US" sz="4800" kern="1200" dirty="0">
                <a:latin typeface="+mj-lt"/>
                <a:ea typeface="+mj-ea"/>
                <a:cs typeface="+mj-cs"/>
              </a:rPr>
              <a:t>ExPrep Overview</a:t>
            </a:r>
          </a:p>
        </p:txBody>
      </p:sp>
      <p:pic>
        <p:nvPicPr>
          <p:cNvPr id="24" name="Picture 23" descr="A group of people posing for a photo&#10;&#10;Description automatically generated">
            <a:extLst>
              <a:ext uri="{FF2B5EF4-FFF2-40B4-BE49-F238E27FC236}">
                <a16:creationId xmlns:a16="http://schemas.microsoft.com/office/drawing/2014/main" id="{70EDC377-393A-A15D-9A02-072EE3F684B9}"/>
              </a:ext>
            </a:extLst>
          </p:cNvPr>
          <p:cNvPicPr>
            <a:picLocks noChangeAspect="1"/>
          </p:cNvPicPr>
          <p:nvPr/>
        </p:nvPicPr>
        <p:blipFill>
          <a:blip r:embed="rId3">
            <a:alphaModFix/>
          </a:blip>
          <a:srcRect r="-6" b="-6"/>
          <a:stretch>
            <a:fillRect/>
          </a:stretch>
        </p:blipFill>
        <p:spPr>
          <a:xfrm>
            <a:off x="4448399" y="286529"/>
            <a:ext cx="2275744" cy="227574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grpSp>
        <p:nvGrpSpPr>
          <p:cNvPr id="80" name="Group 79">
            <a:extLst>
              <a:ext uri="{FF2B5EF4-FFF2-40B4-BE49-F238E27FC236}">
                <a16:creationId xmlns:a16="http://schemas.microsoft.com/office/drawing/2014/main" id="{881199B3-92F7-4182-B809-801DD4E36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23486" y="231851"/>
            <a:ext cx="2300658" cy="2373679"/>
            <a:chOff x="3376425" y="1351535"/>
            <a:chExt cx="5514403" cy="5514975"/>
          </a:xfrm>
        </p:grpSpPr>
        <p:sp>
          <p:nvSpPr>
            <p:cNvPr id="81" name="Freeform: Shape 80">
              <a:extLst>
                <a:ext uri="{FF2B5EF4-FFF2-40B4-BE49-F238E27FC236}">
                  <a16:creationId xmlns:a16="http://schemas.microsoft.com/office/drawing/2014/main" id="{965A16F7-66A3-469F-81C9-FAA41AA93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87200" y="1501458"/>
              <a:ext cx="5293466" cy="5215032"/>
            </a:xfrm>
            <a:custGeom>
              <a:avLst/>
              <a:gdLst>
                <a:gd name="connsiteX0" fmla="*/ 2768346 w 5293466"/>
                <a:gd name="connsiteY0" fmla="*/ 476250 h 5215032"/>
                <a:gd name="connsiteX1" fmla="*/ 3621405 w 5293466"/>
                <a:gd name="connsiteY1" fmla="*/ 687705 h 5215032"/>
                <a:gd name="connsiteX2" fmla="*/ 4327589 w 5293466"/>
                <a:gd name="connsiteY2" fmla="*/ 1277588 h 5215032"/>
                <a:gd name="connsiteX3" fmla="*/ 4749451 w 5293466"/>
                <a:gd name="connsiteY3" fmla="*/ 1974914 h 5215032"/>
                <a:gd name="connsiteX4" fmla="*/ 4756785 w 5293466"/>
                <a:gd name="connsiteY4" fmla="*/ 2695289 h 5215032"/>
                <a:gd name="connsiteX5" fmla="*/ 4503611 w 5293466"/>
                <a:gd name="connsiteY5" fmla="*/ 3530251 h 5215032"/>
                <a:gd name="connsiteX6" fmla="*/ 4395121 w 5293466"/>
                <a:gd name="connsiteY6" fmla="*/ 3883152 h 5215032"/>
                <a:gd name="connsiteX7" fmla="*/ 4177570 w 5293466"/>
                <a:gd name="connsiteY7" fmla="*/ 4165949 h 5215032"/>
                <a:gd name="connsiteX8" fmla="*/ 3534632 w 5293466"/>
                <a:gd name="connsiteY8" fmla="*/ 4599718 h 5215032"/>
                <a:gd name="connsiteX9" fmla="*/ 2710910 w 5293466"/>
                <a:gd name="connsiteY9" fmla="*/ 4738592 h 5215032"/>
                <a:gd name="connsiteX10" fmla="*/ 1141476 w 5293466"/>
                <a:gd name="connsiteY10" fmla="*/ 4094798 h 5215032"/>
                <a:gd name="connsiteX11" fmla="*/ 654653 w 5293466"/>
                <a:gd name="connsiteY11" fmla="*/ 3380709 h 5215032"/>
                <a:gd name="connsiteX12" fmla="*/ 476250 w 5293466"/>
                <a:gd name="connsiteY12" fmla="*/ 2503932 h 5215032"/>
                <a:gd name="connsiteX13" fmla="*/ 621221 w 5293466"/>
                <a:gd name="connsiteY13" fmla="*/ 2032730 h 5215032"/>
                <a:gd name="connsiteX14" fmla="*/ 1075277 w 5293466"/>
                <a:gd name="connsiteY14" fmla="*/ 1557623 h 5215032"/>
                <a:gd name="connsiteX15" fmla="*/ 1370648 w 5293466"/>
                <a:gd name="connsiteY15" fmla="*/ 1278541 h 5215032"/>
                <a:gd name="connsiteX16" fmla="*/ 2056733 w 5293466"/>
                <a:gd name="connsiteY16" fmla="*/ 690753 h 5215032"/>
                <a:gd name="connsiteX17" fmla="*/ 2768346 w 5293466"/>
                <a:gd name="connsiteY17" fmla="*/ 476250 h 5215032"/>
                <a:gd name="connsiteX18" fmla="*/ 2768346 w 5293466"/>
                <a:gd name="connsiteY18" fmla="*/ 0 h 5215032"/>
                <a:gd name="connsiteX19" fmla="*/ 1033844 w 5293466"/>
                <a:gd name="connsiteY19" fmla="*/ 941927 h 5215032"/>
                <a:gd name="connsiteX20" fmla="*/ 0 w 5293466"/>
                <a:gd name="connsiteY20" fmla="*/ 2504123 h 5215032"/>
                <a:gd name="connsiteX21" fmla="*/ 807053 w 5293466"/>
                <a:gd name="connsiteY21" fmla="*/ 4433983 h 5215032"/>
                <a:gd name="connsiteX22" fmla="*/ 2710910 w 5293466"/>
                <a:gd name="connsiteY22" fmla="*/ 5215033 h 5215032"/>
                <a:gd name="connsiteX23" fmla="*/ 4514374 w 5293466"/>
                <a:gd name="connsiteY23" fmla="*/ 4502849 h 5215032"/>
                <a:gd name="connsiteX24" fmla="*/ 5203603 w 5293466"/>
                <a:gd name="connsiteY24" fmla="*/ 2860262 h 5215032"/>
                <a:gd name="connsiteX25" fmla="*/ 4686681 w 5293466"/>
                <a:gd name="connsiteY25" fmla="*/ 964883 h 5215032"/>
                <a:gd name="connsiteX26" fmla="*/ 2768346 w 5293466"/>
                <a:gd name="connsiteY26" fmla="*/ 0 h 5215032"/>
                <a:gd name="connsiteX27" fmla="*/ 2768346 w 5293466"/>
                <a:gd name="connsiteY27" fmla="*/ 0 h 521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93466" h="5215032">
                  <a:moveTo>
                    <a:pt x="2768346" y="476250"/>
                  </a:moveTo>
                  <a:cubicBezTo>
                    <a:pt x="3078099" y="476250"/>
                    <a:pt x="3357086" y="545402"/>
                    <a:pt x="3621405" y="687705"/>
                  </a:cubicBezTo>
                  <a:cubicBezTo>
                    <a:pt x="3865245" y="819055"/>
                    <a:pt x="4096226" y="1012031"/>
                    <a:pt x="4327589" y="1277588"/>
                  </a:cubicBezTo>
                  <a:cubicBezTo>
                    <a:pt x="4525614" y="1504950"/>
                    <a:pt x="4671441" y="1746028"/>
                    <a:pt x="4749451" y="1974914"/>
                  </a:cubicBezTo>
                  <a:cubicBezTo>
                    <a:pt x="4837748" y="2233898"/>
                    <a:pt x="4840129" y="2469452"/>
                    <a:pt x="4756785" y="2695289"/>
                  </a:cubicBezTo>
                  <a:cubicBezTo>
                    <a:pt x="4620578" y="3064288"/>
                    <a:pt x="4552950" y="3333655"/>
                    <a:pt x="4503611" y="3530251"/>
                  </a:cubicBezTo>
                  <a:cubicBezTo>
                    <a:pt x="4464939" y="3684080"/>
                    <a:pt x="4437031" y="3795236"/>
                    <a:pt x="4395121" y="3883152"/>
                  </a:cubicBezTo>
                  <a:cubicBezTo>
                    <a:pt x="4365689" y="3944874"/>
                    <a:pt x="4316825" y="4026789"/>
                    <a:pt x="4177570" y="4165949"/>
                  </a:cubicBezTo>
                  <a:cubicBezTo>
                    <a:pt x="3977354" y="4366165"/>
                    <a:pt x="3767042" y="4508087"/>
                    <a:pt x="3534632" y="4599718"/>
                  </a:cubicBezTo>
                  <a:cubicBezTo>
                    <a:pt x="3297650" y="4693158"/>
                    <a:pt x="3028188" y="4738592"/>
                    <a:pt x="2710910" y="4738592"/>
                  </a:cubicBezTo>
                  <a:cubicBezTo>
                    <a:pt x="2119694" y="4738592"/>
                    <a:pt x="1562291" y="4509897"/>
                    <a:pt x="1141476" y="4094798"/>
                  </a:cubicBezTo>
                  <a:cubicBezTo>
                    <a:pt x="932879" y="3888962"/>
                    <a:pt x="769049" y="3648742"/>
                    <a:pt x="654653" y="3380709"/>
                  </a:cubicBezTo>
                  <a:cubicBezTo>
                    <a:pt x="536258" y="3103531"/>
                    <a:pt x="476250" y="2808542"/>
                    <a:pt x="476250" y="2503932"/>
                  </a:cubicBezTo>
                  <a:cubicBezTo>
                    <a:pt x="476250" y="2324672"/>
                    <a:pt x="520922" y="2179415"/>
                    <a:pt x="621221" y="2032730"/>
                  </a:cubicBezTo>
                  <a:cubicBezTo>
                    <a:pt x="729044" y="1874901"/>
                    <a:pt x="889445" y="1727835"/>
                    <a:pt x="1075277" y="1557623"/>
                  </a:cubicBezTo>
                  <a:cubicBezTo>
                    <a:pt x="1171194" y="1469708"/>
                    <a:pt x="1270349" y="1378744"/>
                    <a:pt x="1370648" y="1278541"/>
                  </a:cubicBezTo>
                  <a:cubicBezTo>
                    <a:pt x="1585246" y="1063943"/>
                    <a:pt x="1814989" y="841820"/>
                    <a:pt x="2056733" y="690753"/>
                  </a:cubicBezTo>
                  <a:cubicBezTo>
                    <a:pt x="2291048" y="544544"/>
                    <a:pt x="2517172" y="476250"/>
                    <a:pt x="2768346" y="476250"/>
                  </a:cubicBezTo>
                  <a:moveTo>
                    <a:pt x="2768346" y="0"/>
                  </a:moveTo>
                  <a:cubicBezTo>
                    <a:pt x="2019776" y="0"/>
                    <a:pt x="1524381" y="451390"/>
                    <a:pt x="1033844" y="941927"/>
                  </a:cubicBezTo>
                  <a:cubicBezTo>
                    <a:pt x="543306" y="1432465"/>
                    <a:pt x="0" y="1755553"/>
                    <a:pt x="0" y="2504123"/>
                  </a:cubicBezTo>
                  <a:cubicBezTo>
                    <a:pt x="0" y="3259360"/>
                    <a:pt x="308801" y="3942398"/>
                    <a:pt x="807053" y="4433983"/>
                  </a:cubicBezTo>
                  <a:cubicBezTo>
                    <a:pt x="1296543" y="4916996"/>
                    <a:pt x="1968913" y="5215033"/>
                    <a:pt x="2710910" y="5215033"/>
                  </a:cubicBezTo>
                  <a:cubicBezTo>
                    <a:pt x="3459480" y="5215033"/>
                    <a:pt x="4023741" y="4993386"/>
                    <a:pt x="4514374" y="4502849"/>
                  </a:cubicBezTo>
                  <a:cubicBezTo>
                    <a:pt x="5004912" y="4012311"/>
                    <a:pt x="4847463" y="3825145"/>
                    <a:pt x="5203603" y="2860262"/>
                  </a:cubicBezTo>
                  <a:cubicBezTo>
                    <a:pt x="5469065" y="2140839"/>
                    <a:pt x="5101400" y="1441133"/>
                    <a:pt x="4686681" y="964883"/>
                  </a:cubicBezTo>
                  <a:cubicBezTo>
                    <a:pt x="4189667" y="394240"/>
                    <a:pt x="3584543" y="0"/>
                    <a:pt x="2768346" y="0"/>
                  </a:cubicBezTo>
                  <a:lnTo>
                    <a:pt x="2768346" y="0"/>
                  </a:lnTo>
                  <a:close/>
                </a:path>
              </a:pathLst>
            </a:custGeom>
            <a:solidFill>
              <a:schemeClr val="bg1">
                <a:alpha val="2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4CC7F467-8A9D-4D4C-A53C-C3EDE6DF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87200" y="1501458"/>
              <a:ext cx="5293505" cy="5215032"/>
            </a:xfrm>
            <a:custGeom>
              <a:avLst/>
              <a:gdLst>
                <a:gd name="connsiteX0" fmla="*/ 2768346 w 5293505"/>
                <a:gd name="connsiteY0" fmla="*/ 571500 h 5215032"/>
                <a:gd name="connsiteX1" fmla="*/ 3576161 w 5293505"/>
                <a:gd name="connsiteY1" fmla="*/ 771620 h 5215032"/>
                <a:gd name="connsiteX2" fmla="*/ 4255675 w 5293505"/>
                <a:gd name="connsiteY2" fmla="*/ 1340263 h 5215032"/>
                <a:gd name="connsiteX3" fmla="*/ 4659249 w 5293505"/>
                <a:gd name="connsiteY3" fmla="*/ 2005775 h 5215032"/>
                <a:gd name="connsiteX4" fmla="*/ 4667441 w 5293505"/>
                <a:gd name="connsiteY4" fmla="*/ 2662428 h 5215032"/>
                <a:gd name="connsiteX5" fmla="*/ 4411218 w 5293505"/>
                <a:gd name="connsiteY5" fmla="*/ 3507200 h 5215032"/>
                <a:gd name="connsiteX6" fmla="*/ 4309206 w 5293505"/>
                <a:gd name="connsiteY6" fmla="*/ 3842290 h 5215032"/>
                <a:gd name="connsiteX7" fmla="*/ 4110323 w 5293505"/>
                <a:gd name="connsiteY7" fmla="*/ 4098798 h 5215032"/>
                <a:gd name="connsiteX8" fmla="*/ 2711006 w 5293505"/>
                <a:gd name="connsiteY8" fmla="*/ 4643628 h 5215032"/>
                <a:gd name="connsiteX9" fmla="*/ 1208532 w 5293505"/>
                <a:gd name="connsiteY9" fmla="*/ 4027265 h 5215032"/>
                <a:gd name="connsiteX10" fmla="*/ 742379 w 5293505"/>
                <a:gd name="connsiteY10" fmla="*/ 3343561 h 5215032"/>
                <a:gd name="connsiteX11" fmla="*/ 571595 w 5293505"/>
                <a:gd name="connsiteY11" fmla="*/ 2504218 h 5215032"/>
                <a:gd name="connsiteX12" fmla="*/ 699992 w 5293505"/>
                <a:gd name="connsiteY12" fmla="*/ 2086737 h 5215032"/>
                <a:gd name="connsiteX13" fmla="*/ 1139761 w 5293505"/>
                <a:gd name="connsiteY13" fmla="*/ 1628108 h 5215032"/>
                <a:gd name="connsiteX14" fmla="*/ 1438085 w 5293505"/>
                <a:gd name="connsiteY14" fmla="*/ 1346168 h 5215032"/>
                <a:gd name="connsiteX15" fmla="*/ 2768346 w 5293505"/>
                <a:gd name="connsiteY15" fmla="*/ 571500 h 5215032"/>
                <a:gd name="connsiteX16" fmla="*/ 2768346 w 5293505"/>
                <a:gd name="connsiteY16" fmla="*/ 0 h 5215032"/>
                <a:gd name="connsiteX17" fmla="*/ 1033844 w 5293505"/>
                <a:gd name="connsiteY17" fmla="*/ 941927 h 5215032"/>
                <a:gd name="connsiteX18" fmla="*/ 0 w 5293505"/>
                <a:gd name="connsiteY18" fmla="*/ 2504123 h 5215032"/>
                <a:gd name="connsiteX19" fmla="*/ 807053 w 5293505"/>
                <a:gd name="connsiteY19" fmla="*/ 4433983 h 5215032"/>
                <a:gd name="connsiteX20" fmla="*/ 2710910 w 5293505"/>
                <a:gd name="connsiteY20" fmla="*/ 5215033 h 5215032"/>
                <a:gd name="connsiteX21" fmla="*/ 4514374 w 5293505"/>
                <a:gd name="connsiteY21" fmla="*/ 4502849 h 5215032"/>
                <a:gd name="connsiteX22" fmla="*/ 5203603 w 5293505"/>
                <a:gd name="connsiteY22" fmla="*/ 2860262 h 5215032"/>
                <a:gd name="connsiteX23" fmla="*/ 4686681 w 5293505"/>
                <a:gd name="connsiteY23" fmla="*/ 964883 h 5215032"/>
                <a:gd name="connsiteX24" fmla="*/ 2768346 w 5293505"/>
                <a:gd name="connsiteY24" fmla="*/ 0 h 5215032"/>
                <a:gd name="connsiteX25" fmla="*/ 2768346 w 5293505"/>
                <a:gd name="connsiteY25" fmla="*/ 0 h 521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93505" h="5215032">
                  <a:moveTo>
                    <a:pt x="2768346" y="571500"/>
                  </a:moveTo>
                  <a:cubicBezTo>
                    <a:pt x="3061907" y="571500"/>
                    <a:pt x="3326225" y="636937"/>
                    <a:pt x="3576161" y="771620"/>
                  </a:cubicBezTo>
                  <a:cubicBezTo>
                    <a:pt x="3809714" y="897446"/>
                    <a:pt x="4031933" y="1083374"/>
                    <a:pt x="4255675" y="1340263"/>
                  </a:cubicBezTo>
                  <a:cubicBezTo>
                    <a:pt x="4445603" y="1558385"/>
                    <a:pt x="4585145" y="1788509"/>
                    <a:pt x="4659249" y="2005775"/>
                  </a:cubicBezTo>
                  <a:cubicBezTo>
                    <a:pt x="4740212" y="2243233"/>
                    <a:pt x="4742879" y="2458022"/>
                    <a:pt x="4667441" y="2662428"/>
                  </a:cubicBezTo>
                  <a:cubicBezTo>
                    <a:pt x="4529519" y="3036284"/>
                    <a:pt x="4461129" y="3308509"/>
                    <a:pt x="4411218" y="3507200"/>
                  </a:cubicBezTo>
                  <a:cubicBezTo>
                    <a:pt x="4373975" y="3655695"/>
                    <a:pt x="4347020" y="3762947"/>
                    <a:pt x="4309206" y="3842290"/>
                  </a:cubicBezTo>
                  <a:cubicBezTo>
                    <a:pt x="4283298" y="3896678"/>
                    <a:pt x="4239387" y="3969734"/>
                    <a:pt x="4110323" y="4098798"/>
                  </a:cubicBezTo>
                  <a:cubicBezTo>
                    <a:pt x="3728466" y="4480655"/>
                    <a:pt x="3309938" y="4643628"/>
                    <a:pt x="2711006" y="4643628"/>
                  </a:cubicBezTo>
                  <a:cubicBezTo>
                    <a:pt x="2144935" y="4643628"/>
                    <a:pt x="1611344" y="4424744"/>
                    <a:pt x="1208532" y="4027265"/>
                  </a:cubicBezTo>
                  <a:cubicBezTo>
                    <a:pt x="1008793" y="3830193"/>
                    <a:pt x="851916" y="3600164"/>
                    <a:pt x="742379" y="3343561"/>
                  </a:cubicBezTo>
                  <a:cubicBezTo>
                    <a:pt x="629031" y="3078194"/>
                    <a:pt x="571595" y="2795873"/>
                    <a:pt x="571595" y="2504218"/>
                  </a:cubicBezTo>
                  <a:cubicBezTo>
                    <a:pt x="571595" y="2343245"/>
                    <a:pt x="609981" y="2218373"/>
                    <a:pt x="699992" y="2086737"/>
                  </a:cubicBezTo>
                  <a:cubicBezTo>
                    <a:pt x="801624" y="1937957"/>
                    <a:pt x="958310" y="1794415"/>
                    <a:pt x="1139761" y="1628108"/>
                  </a:cubicBezTo>
                  <a:cubicBezTo>
                    <a:pt x="1236440" y="1539526"/>
                    <a:pt x="1336357" y="1447895"/>
                    <a:pt x="1438085" y="1346168"/>
                  </a:cubicBezTo>
                  <a:cubicBezTo>
                    <a:pt x="1891475" y="892588"/>
                    <a:pt x="2252377" y="571500"/>
                    <a:pt x="2768346" y="571500"/>
                  </a:cubicBezTo>
                  <a:moveTo>
                    <a:pt x="2768346" y="0"/>
                  </a:moveTo>
                  <a:cubicBezTo>
                    <a:pt x="2019776" y="0"/>
                    <a:pt x="1524381" y="451390"/>
                    <a:pt x="1033844" y="941927"/>
                  </a:cubicBezTo>
                  <a:cubicBezTo>
                    <a:pt x="543306" y="1432465"/>
                    <a:pt x="0" y="1755553"/>
                    <a:pt x="0" y="2504123"/>
                  </a:cubicBezTo>
                  <a:cubicBezTo>
                    <a:pt x="0" y="3259360"/>
                    <a:pt x="308801" y="3942398"/>
                    <a:pt x="807053" y="4433983"/>
                  </a:cubicBezTo>
                  <a:cubicBezTo>
                    <a:pt x="1296543" y="4916996"/>
                    <a:pt x="1968913" y="5215033"/>
                    <a:pt x="2710910" y="5215033"/>
                  </a:cubicBezTo>
                  <a:cubicBezTo>
                    <a:pt x="3459480" y="5215033"/>
                    <a:pt x="4023741" y="4993386"/>
                    <a:pt x="4514374" y="4502849"/>
                  </a:cubicBezTo>
                  <a:cubicBezTo>
                    <a:pt x="5004912" y="4012311"/>
                    <a:pt x="4847463" y="3825145"/>
                    <a:pt x="5203603" y="2860262"/>
                  </a:cubicBezTo>
                  <a:cubicBezTo>
                    <a:pt x="5469160" y="2140839"/>
                    <a:pt x="5101400" y="1441133"/>
                    <a:pt x="4686681" y="964883"/>
                  </a:cubicBezTo>
                  <a:cubicBezTo>
                    <a:pt x="4189667" y="394240"/>
                    <a:pt x="3584543" y="0"/>
                    <a:pt x="2768346" y="0"/>
                  </a:cubicBezTo>
                  <a:lnTo>
                    <a:pt x="2768346" y="0"/>
                  </a:lnTo>
                  <a:close/>
                </a:path>
              </a:pathLst>
            </a:custGeom>
            <a:solidFill>
              <a:schemeClr val="bg1">
                <a:alpha val="2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41D5CB4A-3653-4A8A-A6B8-0BA208895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87200" y="1501458"/>
              <a:ext cx="5403571" cy="5215032"/>
            </a:xfrm>
            <a:custGeom>
              <a:avLst/>
              <a:gdLst>
                <a:gd name="connsiteX0" fmla="*/ 2825972 w 5403571"/>
                <a:gd name="connsiteY0" fmla="*/ 476250 h 5215032"/>
                <a:gd name="connsiteX1" fmla="*/ 3696748 w 5403571"/>
                <a:gd name="connsiteY1" fmla="*/ 687705 h 5215032"/>
                <a:gd name="connsiteX2" fmla="*/ 4417600 w 5403571"/>
                <a:gd name="connsiteY2" fmla="*/ 1277588 h 5215032"/>
                <a:gd name="connsiteX3" fmla="*/ 4848321 w 5403571"/>
                <a:gd name="connsiteY3" fmla="*/ 1974914 h 5215032"/>
                <a:gd name="connsiteX4" fmla="*/ 4855845 w 5403571"/>
                <a:gd name="connsiteY4" fmla="*/ 2695289 h 5215032"/>
                <a:gd name="connsiteX5" fmla="*/ 4597337 w 5403571"/>
                <a:gd name="connsiteY5" fmla="*/ 3530251 h 5215032"/>
                <a:gd name="connsiteX6" fmla="*/ 4486656 w 5403571"/>
                <a:gd name="connsiteY6" fmla="*/ 3883152 h 5215032"/>
                <a:gd name="connsiteX7" fmla="*/ 4264628 w 5403571"/>
                <a:gd name="connsiteY7" fmla="*/ 4165949 h 5215032"/>
                <a:gd name="connsiteX8" fmla="*/ 3608356 w 5403571"/>
                <a:gd name="connsiteY8" fmla="*/ 4599718 h 5215032"/>
                <a:gd name="connsiteX9" fmla="*/ 2767489 w 5403571"/>
                <a:gd name="connsiteY9" fmla="*/ 4738592 h 5215032"/>
                <a:gd name="connsiteX10" fmla="*/ 1165384 w 5403571"/>
                <a:gd name="connsiteY10" fmla="*/ 4094798 h 5215032"/>
                <a:gd name="connsiteX11" fmla="*/ 668369 w 5403571"/>
                <a:gd name="connsiteY11" fmla="*/ 3380709 h 5215032"/>
                <a:gd name="connsiteX12" fmla="*/ 486251 w 5403571"/>
                <a:gd name="connsiteY12" fmla="*/ 2503932 h 5215032"/>
                <a:gd name="connsiteX13" fmla="*/ 634270 w 5403571"/>
                <a:gd name="connsiteY13" fmla="*/ 2032730 h 5215032"/>
                <a:gd name="connsiteX14" fmla="*/ 1097756 w 5403571"/>
                <a:gd name="connsiteY14" fmla="*/ 1557623 h 5215032"/>
                <a:gd name="connsiteX15" fmla="*/ 1399223 w 5403571"/>
                <a:gd name="connsiteY15" fmla="*/ 1278541 h 5215032"/>
                <a:gd name="connsiteX16" fmla="*/ 2099596 w 5403571"/>
                <a:gd name="connsiteY16" fmla="*/ 690753 h 5215032"/>
                <a:gd name="connsiteX17" fmla="*/ 2825972 w 5403571"/>
                <a:gd name="connsiteY17" fmla="*/ 476250 h 5215032"/>
                <a:gd name="connsiteX18" fmla="*/ 2825972 w 5403571"/>
                <a:gd name="connsiteY18" fmla="*/ 0 h 5215032"/>
                <a:gd name="connsiteX19" fmla="*/ 1055370 w 5403571"/>
                <a:gd name="connsiteY19" fmla="*/ 941927 h 5215032"/>
                <a:gd name="connsiteX20" fmla="*/ 0 w 5403571"/>
                <a:gd name="connsiteY20" fmla="*/ 2504123 h 5215032"/>
                <a:gd name="connsiteX21" fmla="*/ 823817 w 5403571"/>
                <a:gd name="connsiteY21" fmla="*/ 4433983 h 5215032"/>
                <a:gd name="connsiteX22" fmla="*/ 2767298 w 5403571"/>
                <a:gd name="connsiteY22" fmla="*/ 5215033 h 5215032"/>
                <a:gd name="connsiteX23" fmla="*/ 4608291 w 5403571"/>
                <a:gd name="connsiteY23" fmla="*/ 4502849 h 5215032"/>
                <a:gd name="connsiteX24" fmla="*/ 5311807 w 5403571"/>
                <a:gd name="connsiteY24" fmla="*/ 2860262 h 5215032"/>
                <a:gd name="connsiteX25" fmla="*/ 4784122 w 5403571"/>
                <a:gd name="connsiteY25" fmla="*/ 964883 h 5215032"/>
                <a:gd name="connsiteX26" fmla="*/ 2825972 w 5403571"/>
                <a:gd name="connsiteY26" fmla="*/ 0 h 5215032"/>
                <a:gd name="connsiteX27" fmla="*/ 2825972 w 5403571"/>
                <a:gd name="connsiteY27" fmla="*/ 0 h 521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3571" h="5215032">
                  <a:moveTo>
                    <a:pt x="2825972" y="476250"/>
                  </a:moveTo>
                  <a:cubicBezTo>
                    <a:pt x="3142202" y="476250"/>
                    <a:pt x="3427000" y="545402"/>
                    <a:pt x="3696748" y="687705"/>
                  </a:cubicBezTo>
                  <a:cubicBezTo>
                    <a:pt x="3945636" y="819055"/>
                    <a:pt x="4181475" y="1012031"/>
                    <a:pt x="4417600" y="1277588"/>
                  </a:cubicBezTo>
                  <a:cubicBezTo>
                    <a:pt x="4619721" y="1504950"/>
                    <a:pt x="4768596" y="1746028"/>
                    <a:pt x="4848321" y="1974914"/>
                  </a:cubicBezTo>
                  <a:cubicBezTo>
                    <a:pt x="4938427" y="2233898"/>
                    <a:pt x="4940903" y="2469452"/>
                    <a:pt x="4855845" y="2695289"/>
                  </a:cubicBezTo>
                  <a:cubicBezTo>
                    <a:pt x="4716780" y="3064288"/>
                    <a:pt x="4647819" y="3333655"/>
                    <a:pt x="4597337" y="3530251"/>
                  </a:cubicBezTo>
                  <a:cubicBezTo>
                    <a:pt x="4557903" y="3684080"/>
                    <a:pt x="4529424" y="3795236"/>
                    <a:pt x="4486656" y="3883152"/>
                  </a:cubicBezTo>
                  <a:cubicBezTo>
                    <a:pt x="4456652" y="3944874"/>
                    <a:pt x="4406741" y="4026789"/>
                    <a:pt x="4264628" y="4165949"/>
                  </a:cubicBezTo>
                  <a:cubicBezTo>
                    <a:pt x="4060222" y="4366165"/>
                    <a:pt x="3845528" y="4508087"/>
                    <a:pt x="3608356" y="4599718"/>
                  </a:cubicBezTo>
                  <a:cubicBezTo>
                    <a:pt x="3366421" y="4693158"/>
                    <a:pt x="3091339" y="4738592"/>
                    <a:pt x="2767489" y="4738592"/>
                  </a:cubicBezTo>
                  <a:cubicBezTo>
                    <a:pt x="2163985" y="4738592"/>
                    <a:pt x="1594961" y="4509897"/>
                    <a:pt x="1165384" y="4094798"/>
                  </a:cubicBezTo>
                  <a:cubicBezTo>
                    <a:pt x="952405" y="3888962"/>
                    <a:pt x="785241" y="3648742"/>
                    <a:pt x="668369" y="3380709"/>
                  </a:cubicBezTo>
                  <a:cubicBezTo>
                    <a:pt x="547497" y="3103531"/>
                    <a:pt x="486251" y="2808542"/>
                    <a:pt x="486251" y="2503932"/>
                  </a:cubicBezTo>
                  <a:cubicBezTo>
                    <a:pt x="486251" y="2324672"/>
                    <a:pt x="531876" y="2179415"/>
                    <a:pt x="634270" y="2032730"/>
                  </a:cubicBezTo>
                  <a:cubicBezTo>
                    <a:pt x="744379" y="1874901"/>
                    <a:pt x="908114" y="1727835"/>
                    <a:pt x="1097756" y="1557623"/>
                  </a:cubicBezTo>
                  <a:cubicBezTo>
                    <a:pt x="1195673" y="1469708"/>
                    <a:pt x="1296924" y="1378744"/>
                    <a:pt x="1399223" y="1278541"/>
                  </a:cubicBezTo>
                  <a:cubicBezTo>
                    <a:pt x="1618298" y="1063943"/>
                    <a:pt x="1852803" y="841820"/>
                    <a:pt x="2099596" y="690753"/>
                  </a:cubicBezTo>
                  <a:cubicBezTo>
                    <a:pt x="2338769" y="544544"/>
                    <a:pt x="2569559" y="476250"/>
                    <a:pt x="2825972" y="476250"/>
                  </a:cubicBezTo>
                  <a:moveTo>
                    <a:pt x="2825972" y="0"/>
                  </a:moveTo>
                  <a:cubicBezTo>
                    <a:pt x="2061782" y="0"/>
                    <a:pt x="1556099" y="451390"/>
                    <a:pt x="1055370" y="941927"/>
                  </a:cubicBezTo>
                  <a:cubicBezTo>
                    <a:pt x="554546" y="1432465"/>
                    <a:pt x="0" y="1755553"/>
                    <a:pt x="0" y="2504123"/>
                  </a:cubicBezTo>
                  <a:cubicBezTo>
                    <a:pt x="0" y="3259360"/>
                    <a:pt x="315278" y="3942398"/>
                    <a:pt x="823817" y="4433983"/>
                  </a:cubicBezTo>
                  <a:cubicBezTo>
                    <a:pt x="1323499" y="4916996"/>
                    <a:pt x="2009870" y="5215033"/>
                    <a:pt x="2767298" y="5215033"/>
                  </a:cubicBezTo>
                  <a:cubicBezTo>
                    <a:pt x="3531489" y="5215033"/>
                    <a:pt x="4107466" y="4993386"/>
                    <a:pt x="4608291" y="4502849"/>
                  </a:cubicBezTo>
                  <a:cubicBezTo>
                    <a:pt x="5109115" y="4012311"/>
                    <a:pt x="4948333" y="3825145"/>
                    <a:pt x="5311807" y="2860262"/>
                  </a:cubicBezTo>
                  <a:cubicBezTo>
                    <a:pt x="5582889" y="2140839"/>
                    <a:pt x="5207413" y="1441133"/>
                    <a:pt x="4784122" y="964883"/>
                  </a:cubicBezTo>
                  <a:cubicBezTo>
                    <a:pt x="4276916" y="394240"/>
                    <a:pt x="3659124" y="0"/>
                    <a:pt x="2825972" y="0"/>
                  </a:cubicBezTo>
                  <a:lnTo>
                    <a:pt x="2825972" y="0"/>
                  </a:lnTo>
                  <a:close/>
                </a:path>
              </a:pathLst>
            </a:custGeom>
            <a:solidFill>
              <a:schemeClr val="bg1">
                <a:alpha val="2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449BB7DD-3AC4-4700-B992-7B8FD441A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1969" y="1450733"/>
              <a:ext cx="5253605" cy="5316811"/>
            </a:xfrm>
            <a:custGeom>
              <a:avLst/>
              <a:gdLst>
                <a:gd name="connsiteX0" fmla="*/ 5161121 w 5253605"/>
                <a:gd name="connsiteY0" fmla="*/ 2988712 h 5316811"/>
                <a:gd name="connsiteX1" fmla="*/ 5009674 w 5253605"/>
                <a:gd name="connsiteY1" fmla="*/ 3428671 h 5316811"/>
                <a:gd name="connsiteX2" fmla="*/ 4975955 w 5253605"/>
                <a:gd name="connsiteY2" fmla="*/ 3540304 h 5316811"/>
                <a:gd name="connsiteX3" fmla="*/ 4943380 w 5253605"/>
                <a:gd name="connsiteY3" fmla="*/ 3653366 h 5316811"/>
                <a:gd name="connsiteX4" fmla="*/ 4910995 w 5253605"/>
                <a:gd name="connsiteY4" fmla="*/ 3768619 h 5316811"/>
                <a:gd name="connsiteX5" fmla="*/ 4894421 w 5253605"/>
                <a:gd name="connsiteY5" fmla="*/ 3827102 h 5316811"/>
                <a:gd name="connsiteX6" fmla="*/ 4876514 w 5253605"/>
                <a:gd name="connsiteY6" fmla="*/ 3886824 h 5316811"/>
                <a:gd name="connsiteX7" fmla="*/ 4857179 w 5253605"/>
                <a:gd name="connsiteY7" fmla="*/ 3947307 h 5316811"/>
                <a:gd name="connsiteX8" fmla="*/ 4835843 w 5253605"/>
                <a:gd name="connsiteY8" fmla="*/ 4008458 h 5316811"/>
                <a:gd name="connsiteX9" fmla="*/ 4811935 w 5253605"/>
                <a:gd name="connsiteY9" fmla="*/ 4069990 h 5316811"/>
                <a:gd name="connsiteX10" fmla="*/ 4783932 w 5253605"/>
                <a:gd name="connsiteY10" fmla="*/ 4131236 h 5316811"/>
                <a:gd name="connsiteX11" fmla="*/ 4643057 w 5253605"/>
                <a:gd name="connsiteY11" fmla="*/ 4359931 h 5316811"/>
                <a:gd name="connsiteX12" fmla="*/ 4474178 w 5253605"/>
                <a:gd name="connsiteY12" fmla="*/ 4555670 h 5316811"/>
                <a:gd name="connsiteX13" fmla="*/ 4429792 w 5253605"/>
                <a:gd name="connsiteY13" fmla="*/ 4600913 h 5316811"/>
                <a:gd name="connsiteX14" fmla="*/ 4384929 w 5253605"/>
                <a:gd name="connsiteY14" fmla="*/ 4645681 h 5316811"/>
                <a:gd name="connsiteX15" fmla="*/ 4338733 w 5253605"/>
                <a:gd name="connsiteY15" fmla="*/ 4689400 h 5316811"/>
                <a:gd name="connsiteX16" fmla="*/ 4291965 w 5253605"/>
                <a:gd name="connsiteY16" fmla="*/ 4732739 h 5316811"/>
                <a:gd name="connsiteX17" fmla="*/ 4243864 w 5253605"/>
                <a:gd name="connsiteY17" fmla="*/ 4774840 h 5316811"/>
                <a:gd name="connsiteX18" fmla="*/ 4195001 w 5253605"/>
                <a:gd name="connsiteY18" fmla="*/ 4816464 h 5316811"/>
                <a:gd name="connsiteX19" fmla="*/ 4182713 w 5253605"/>
                <a:gd name="connsiteY19" fmla="*/ 4826846 h 5316811"/>
                <a:gd name="connsiteX20" fmla="*/ 4169950 w 5253605"/>
                <a:gd name="connsiteY20" fmla="*/ 4836752 h 5316811"/>
                <a:gd name="connsiteX21" fmla="*/ 4144423 w 5253605"/>
                <a:gd name="connsiteY21" fmla="*/ 4856469 h 5316811"/>
                <a:gd name="connsiteX22" fmla="*/ 4093274 w 5253605"/>
                <a:gd name="connsiteY22" fmla="*/ 4895998 h 5316811"/>
                <a:gd name="connsiteX23" fmla="*/ 3986975 w 5253605"/>
                <a:gd name="connsiteY23" fmla="*/ 4970674 h 5316811"/>
                <a:gd name="connsiteX24" fmla="*/ 3875818 w 5253605"/>
                <a:gd name="connsiteY24" fmla="*/ 5039159 h 5316811"/>
                <a:gd name="connsiteX25" fmla="*/ 3391757 w 5253605"/>
                <a:gd name="connsiteY25" fmla="*/ 5239184 h 5316811"/>
                <a:gd name="connsiteX26" fmla="*/ 2878931 w 5253605"/>
                <a:gd name="connsiteY26" fmla="*/ 5314431 h 5316811"/>
                <a:gd name="connsiteX27" fmla="*/ 2814828 w 5253605"/>
                <a:gd name="connsiteY27" fmla="*/ 5316145 h 5316811"/>
                <a:gd name="connsiteX28" fmla="*/ 2782824 w 5253605"/>
                <a:gd name="connsiteY28" fmla="*/ 5316812 h 5316811"/>
                <a:gd name="connsiteX29" fmla="*/ 2750915 w 5253605"/>
                <a:gd name="connsiteY29" fmla="*/ 5316336 h 5316811"/>
                <a:gd name="connsiteX30" fmla="*/ 2687193 w 5253605"/>
                <a:gd name="connsiteY30" fmla="*/ 5314812 h 5316811"/>
                <a:gd name="connsiteX31" fmla="*/ 2623280 w 5253605"/>
                <a:gd name="connsiteY31" fmla="*/ 5312050 h 5316811"/>
                <a:gd name="connsiteX32" fmla="*/ 2494598 w 5253605"/>
                <a:gd name="connsiteY32" fmla="*/ 5301572 h 5316811"/>
                <a:gd name="connsiteX33" fmla="*/ 2366772 w 5253605"/>
                <a:gd name="connsiteY33" fmla="*/ 5284713 h 5316811"/>
                <a:gd name="connsiteX34" fmla="*/ 2240280 w 5253605"/>
                <a:gd name="connsiteY34" fmla="*/ 5261377 h 5316811"/>
                <a:gd name="connsiteX35" fmla="*/ 2115312 w 5253605"/>
                <a:gd name="connsiteY35" fmla="*/ 5232516 h 5316811"/>
                <a:gd name="connsiteX36" fmla="*/ 1992154 w 5253605"/>
                <a:gd name="connsiteY36" fmla="*/ 5198226 h 5316811"/>
                <a:gd name="connsiteX37" fmla="*/ 1931289 w 5253605"/>
                <a:gd name="connsiteY37" fmla="*/ 5179081 h 5316811"/>
                <a:gd name="connsiteX38" fmla="*/ 1870805 w 5253605"/>
                <a:gd name="connsiteY38" fmla="*/ 5159269 h 5316811"/>
                <a:gd name="connsiteX39" fmla="*/ 1405985 w 5253605"/>
                <a:gd name="connsiteY39" fmla="*/ 4958482 h 5316811"/>
                <a:gd name="connsiteX40" fmla="*/ 980027 w 5253605"/>
                <a:gd name="connsiteY40" fmla="*/ 4689210 h 5316811"/>
                <a:gd name="connsiteX41" fmla="*/ 881634 w 5253605"/>
                <a:gd name="connsiteY41" fmla="*/ 4610438 h 5316811"/>
                <a:gd name="connsiteX42" fmla="*/ 787337 w 5253605"/>
                <a:gd name="connsiteY42" fmla="*/ 4526904 h 5316811"/>
                <a:gd name="connsiteX43" fmla="*/ 764191 w 5253605"/>
                <a:gd name="connsiteY43" fmla="*/ 4505568 h 5316811"/>
                <a:gd name="connsiteX44" fmla="*/ 752570 w 5253605"/>
                <a:gd name="connsiteY44" fmla="*/ 4494900 h 5316811"/>
                <a:gd name="connsiteX45" fmla="*/ 741426 w 5253605"/>
                <a:gd name="connsiteY45" fmla="*/ 4483756 h 5316811"/>
                <a:gd name="connsiteX46" fmla="*/ 697040 w 5253605"/>
                <a:gd name="connsiteY46" fmla="*/ 4439083 h 5316811"/>
                <a:gd name="connsiteX47" fmla="*/ 652748 w 5253605"/>
                <a:gd name="connsiteY47" fmla="*/ 4394221 h 5316811"/>
                <a:gd name="connsiteX48" fmla="*/ 610076 w 5253605"/>
                <a:gd name="connsiteY48" fmla="*/ 4347929 h 5316811"/>
                <a:gd name="connsiteX49" fmla="*/ 567595 w 5253605"/>
                <a:gd name="connsiteY49" fmla="*/ 4301352 h 5316811"/>
                <a:gd name="connsiteX50" fmla="*/ 527209 w 5253605"/>
                <a:gd name="connsiteY50" fmla="*/ 4252965 h 5316811"/>
                <a:gd name="connsiteX51" fmla="*/ 487204 w 5253605"/>
                <a:gd name="connsiteY51" fmla="*/ 4204292 h 5316811"/>
                <a:gd name="connsiteX52" fmla="*/ 449866 w 5253605"/>
                <a:gd name="connsiteY52" fmla="*/ 4153619 h 5316811"/>
                <a:gd name="connsiteX53" fmla="*/ 413004 w 5253605"/>
                <a:gd name="connsiteY53" fmla="*/ 4102565 h 5316811"/>
                <a:gd name="connsiteX54" fmla="*/ 379190 w 5253605"/>
                <a:gd name="connsiteY54" fmla="*/ 4049416 h 5316811"/>
                <a:gd name="connsiteX55" fmla="*/ 345853 w 5253605"/>
                <a:gd name="connsiteY55" fmla="*/ 3996076 h 5316811"/>
                <a:gd name="connsiteX56" fmla="*/ 315182 w 5253605"/>
                <a:gd name="connsiteY56" fmla="*/ 3941212 h 5316811"/>
                <a:gd name="connsiteX57" fmla="*/ 124492 w 5253605"/>
                <a:gd name="connsiteY57" fmla="*/ 3479630 h 5316811"/>
                <a:gd name="connsiteX58" fmla="*/ 27527 w 5253605"/>
                <a:gd name="connsiteY58" fmla="*/ 2994998 h 5316811"/>
                <a:gd name="connsiteX59" fmla="*/ 14573 w 5253605"/>
                <a:gd name="connsiteY59" fmla="*/ 2872792 h 5316811"/>
                <a:gd name="connsiteX60" fmla="*/ 6001 w 5253605"/>
                <a:gd name="connsiteY60" fmla="*/ 2750396 h 5316811"/>
                <a:gd name="connsiteX61" fmla="*/ 4858 w 5253605"/>
                <a:gd name="connsiteY61" fmla="*/ 2735061 h 5316811"/>
                <a:gd name="connsiteX62" fmla="*/ 4382 w 5253605"/>
                <a:gd name="connsiteY62" fmla="*/ 2719726 h 5316811"/>
                <a:gd name="connsiteX63" fmla="*/ 3429 w 5253605"/>
                <a:gd name="connsiteY63" fmla="*/ 2689055 h 5316811"/>
                <a:gd name="connsiteX64" fmla="*/ 1143 w 5253605"/>
                <a:gd name="connsiteY64" fmla="*/ 2627714 h 5316811"/>
                <a:gd name="connsiteX65" fmla="*/ 0 w 5253605"/>
                <a:gd name="connsiteY65" fmla="*/ 2596948 h 5316811"/>
                <a:gd name="connsiteX66" fmla="*/ 95 w 5253605"/>
                <a:gd name="connsiteY66" fmla="*/ 2565516 h 5316811"/>
                <a:gd name="connsiteX67" fmla="*/ 0 w 5253605"/>
                <a:gd name="connsiteY67" fmla="*/ 2534083 h 5316811"/>
                <a:gd name="connsiteX68" fmla="*/ 1334 w 5253605"/>
                <a:gd name="connsiteY68" fmla="*/ 2502556 h 5316811"/>
                <a:gd name="connsiteX69" fmla="*/ 31814 w 5253605"/>
                <a:gd name="connsiteY69" fmla="*/ 2249476 h 5316811"/>
                <a:gd name="connsiteX70" fmla="*/ 107156 w 5253605"/>
                <a:gd name="connsiteY70" fmla="*/ 2000874 h 5316811"/>
                <a:gd name="connsiteX71" fmla="*/ 368999 w 5253605"/>
                <a:gd name="connsiteY71" fmla="*/ 1552722 h 5316811"/>
                <a:gd name="connsiteX72" fmla="*/ 693706 w 5253605"/>
                <a:gd name="connsiteY72" fmla="*/ 1180390 h 5316811"/>
                <a:gd name="connsiteX73" fmla="*/ 854488 w 5253605"/>
                <a:gd name="connsiteY73" fmla="*/ 1011131 h 5316811"/>
                <a:gd name="connsiteX74" fmla="*/ 934784 w 5253605"/>
                <a:gd name="connsiteY74" fmla="*/ 924168 h 5316811"/>
                <a:gd name="connsiteX75" fmla="*/ 1019175 w 5253605"/>
                <a:gd name="connsiteY75" fmla="*/ 835014 h 5316811"/>
                <a:gd name="connsiteX76" fmla="*/ 1390841 w 5253605"/>
                <a:gd name="connsiteY76" fmla="*/ 492019 h 5316811"/>
                <a:gd name="connsiteX77" fmla="*/ 1838897 w 5253605"/>
                <a:gd name="connsiteY77" fmla="*/ 201792 h 5316811"/>
                <a:gd name="connsiteX78" fmla="*/ 2367058 w 5253605"/>
                <a:gd name="connsiteY78" fmla="*/ 26532 h 5316811"/>
                <a:gd name="connsiteX79" fmla="*/ 2401729 w 5253605"/>
                <a:gd name="connsiteY79" fmla="*/ 20721 h 5316811"/>
                <a:gd name="connsiteX80" fmla="*/ 2436495 w 5253605"/>
                <a:gd name="connsiteY80" fmla="*/ 16054 h 5316811"/>
                <a:gd name="connsiteX81" fmla="*/ 2471357 w 5253605"/>
                <a:gd name="connsiteY81" fmla="*/ 11577 h 5316811"/>
                <a:gd name="connsiteX82" fmla="*/ 2506218 w 5253605"/>
                <a:gd name="connsiteY82" fmla="*/ 8148 h 5316811"/>
                <a:gd name="connsiteX83" fmla="*/ 2576036 w 5253605"/>
                <a:gd name="connsiteY83" fmla="*/ 3100 h 5316811"/>
                <a:gd name="connsiteX84" fmla="*/ 2645759 w 5253605"/>
                <a:gd name="connsiteY84" fmla="*/ 528 h 5316811"/>
                <a:gd name="connsiteX85" fmla="*/ 2680526 w 5253605"/>
                <a:gd name="connsiteY85" fmla="*/ 147 h 5316811"/>
                <a:gd name="connsiteX86" fmla="*/ 2714816 w 5253605"/>
                <a:gd name="connsiteY86" fmla="*/ 433 h 5316811"/>
                <a:gd name="connsiteX87" fmla="*/ 2781967 w 5253605"/>
                <a:gd name="connsiteY87" fmla="*/ 3195 h 5316811"/>
                <a:gd name="connsiteX88" fmla="*/ 2849023 w 5253605"/>
                <a:gd name="connsiteY88" fmla="*/ 6148 h 5316811"/>
                <a:gd name="connsiteX89" fmla="*/ 2916174 w 5253605"/>
                <a:gd name="connsiteY89" fmla="*/ 12435 h 5316811"/>
                <a:gd name="connsiteX90" fmla="*/ 3444621 w 5253605"/>
                <a:gd name="connsiteY90" fmla="*/ 123401 h 5316811"/>
                <a:gd name="connsiteX91" fmla="*/ 3571589 w 5253605"/>
                <a:gd name="connsiteY91" fmla="*/ 169788 h 5316811"/>
                <a:gd name="connsiteX92" fmla="*/ 3602736 w 5253605"/>
                <a:gd name="connsiteY92" fmla="*/ 182551 h 5316811"/>
                <a:gd name="connsiteX93" fmla="*/ 3633597 w 5253605"/>
                <a:gd name="connsiteY93" fmla="*/ 195981 h 5316811"/>
                <a:gd name="connsiteX94" fmla="*/ 3695319 w 5253605"/>
                <a:gd name="connsiteY94" fmla="*/ 222937 h 5316811"/>
                <a:gd name="connsiteX95" fmla="*/ 3725799 w 5253605"/>
                <a:gd name="connsiteY95" fmla="*/ 237130 h 5316811"/>
                <a:gd name="connsiteX96" fmla="*/ 3740944 w 5253605"/>
                <a:gd name="connsiteY96" fmla="*/ 244368 h 5316811"/>
                <a:gd name="connsiteX97" fmla="*/ 3755327 w 5253605"/>
                <a:gd name="connsiteY97" fmla="*/ 253132 h 5316811"/>
                <a:gd name="connsiteX98" fmla="*/ 3812381 w 5253605"/>
                <a:gd name="connsiteY98" fmla="*/ 288660 h 5316811"/>
                <a:gd name="connsiteX99" fmla="*/ 3840575 w 5253605"/>
                <a:gd name="connsiteY99" fmla="*/ 306662 h 5316811"/>
                <a:gd name="connsiteX100" fmla="*/ 3867912 w 5253605"/>
                <a:gd name="connsiteY100" fmla="*/ 325807 h 5316811"/>
                <a:gd name="connsiteX101" fmla="*/ 3922014 w 5253605"/>
                <a:gd name="connsiteY101" fmla="*/ 364574 h 5316811"/>
                <a:gd name="connsiteX102" fmla="*/ 4307682 w 5253605"/>
                <a:gd name="connsiteY102" fmla="*/ 712522 h 5316811"/>
                <a:gd name="connsiteX103" fmla="*/ 4351592 w 5253605"/>
                <a:gd name="connsiteY103" fmla="*/ 758433 h 5316811"/>
                <a:gd name="connsiteX104" fmla="*/ 4393788 w 5253605"/>
                <a:gd name="connsiteY104" fmla="*/ 805486 h 5316811"/>
                <a:gd name="connsiteX105" fmla="*/ 4436078 w 5253605"/>
                <a:gd name="connsiteY105" fmla="*/ 852159 h 5316811"/>
                <a:gd name="connsiteX106" fmla="*/ 4477131 w 5253605"/>
                <a:gd name="connsiteY106" fmla="*/ 899593 h 5316811"/>
                <a:gd name="connsiteX107" fmla="*/ 4558189 w 5253605"/>
                <a:gd name="connsiteY107" fmla="*/ 994558 h 5316811"/>
                <a:gd name="connsiteX108" fmla="*/ 4598575 w 5253605"/>
                <a:gd name="connsiteY108" fmla="*/ 1041802 h 5316811"/>
                <a:gd name="connsiteX109" fmla="*/ 4639437 w 5253605"/>
                <a:gd name="connsiteY109" fmla="*/ 1088855 h 5316811"/>
                <a:gd name="connsiteX110" fmla="*/ 4800124 w 5253605"/>
                <a:gd name="connsiteY110" fmla="*/ 1281832 h 5316811"/>
                <a:gd name="connsiteX111" fmla="*/ 4943571 w 5253605"/>
                <a:gd name="connsiteY111" fmla="*/ 1489667 h 5316811"/>
                <a:gd name="connsiteX112" fmla="*/ 5163407 w 5253605"/>
                <a:gd name="connsiteY112" fmla="*/ 1951153 h 5316811"/>
                <a:gd name="connsiteX113" fmla="*/ 5253514 w 5253605"/>
                <a:gd name="connsiteY113" fmla="*/ 2466361 h 5316811"/>
                <a:gd name="connsiteX114" fmla="*/ 5231321 w 5253605"/>
                <a:gd name="connsiteY114" fmla="*/ 2731632 h 5316811"/>
                <a:gd name="connsiteX115" fmla="*/ 5161121 w 5253605"/>
                <a:gd name="connsiteY115" fmla="*/ 2988712 h 5316811"/>
                <a:gd name="connsiteX116" fmla="*/ 4854893 w 5253605"/>
                <a:gd name="connsiteY116" fmla="*/ 2877174 h 5316811"/>
                <a:gd name="connsiteX117" fmla="*/ 4932045 w 5253605"/>
                <a:gd name="connsiteY117" fmla="*/ 2465789 h 5316811"/>
                <a:gd name="connsiteX118" fmla="*/ 4869371 w 5253605"/>
                <a:gd name="connsiteY118" fmla="*/ 2043355 h 5316811"/>
                <a:gd name="connsiteX119" fmla="*/ 4688777 w 5253605"/>
                <a:gd name="connsiteY119" fmla="*/ 1639210 h 5316811"/>
                <a:gd name="connsiteX120" fmla="*/ 4566285 w 5253605"/>
                <a:gd name="connsiteY120" fmla="*/ 1449186 h 5316811"/>
                <a:gd name="connsiteX121" fmla="*/ 4427411 w 5253605"/>
                <a:gd name="connsiteY121" fmla="*/ 1268211 h 5316811"/>
                <a:gd name="connsiteX122" fmla="*/ 4262819 w 5253605"/>
                <a:gd name="connsiteY122" fmla="*/ 1106381 h 5316811"/>
                <a:gd name="connsiteX123" fmla="*/ 4174141 w 5253605"/>
                <a:gd name="connsiteY123" fmla="*/ 1033134 h 5316811"/>
                <a:gd name="connsiteX124" fmla="*/ 4128992 w 5253605"/>
                <a:gd name="connsiteY124" fmla="*/ 997891 h 5316811"/>
                <a:gd name="connsiteX125" fmla="*/ 4082225 w 5253605"/>
                <a:gd name="connsiteY125" fmla="*/ 965125 h 5316811"/>
                <a:gd name="connsiteX126" fmla="*/ 3690176 w 5253605"/>
                <a:gd name="connsiteY126" fmla="*/ 749479 h 5316811"/>
                <a:gd name="connsiteX127" fmla="*/ 3639598 w 5253605"/>
                <a:gd name="connsiteY127" fmla="*/ 728810 h 5316811"/>
                <a:gd name="connsiteX128" fmla="*/ 3614547 w 5253605"/>
                <a:gd name="connsiteY128" fmla="*/ 718237 h 5316811"/>
                <a:gd name="connsiteX129" fmla="*/ 3589020 w 5253605"/>
                <a:gd name="connsiteY129" fmla="*/ 708998 h 5316811"/>
                <a:gd name="connsiteX130" fmla="*/ 3538061 w 5253605"/>
                <a:gd name="connsiteY130" fmla="*/ 690996 h 5316811"/>
                <a:gd name="connsiteX131" fmla="*/ 3525393 w 5253605"/>
                <a:gd name="connsiteY131" fmla="*/ 686424 h 5316811"/>
                <a:gd name="connsiteX132" fmla="*/ 3513582 w 5253605"/>
                <a:gd name="connsiteY132" fmla="*/ 680233 h 5316811"/>
                <a:gd name="connsiteX133" fmla="*/ 3489198 w 5253605"/>
                <a:gd name="connsiteY133" fmla="*/ 669565 h 5316811"/>
                <a:gd name="connsiteX134" fmla="*/ 3439954 w 5253605"/>
                <a:gd name="connsiteY134" fmla="*/ 649467 h 5316811"/>
                <a:gd name="connsiteX135" fmla="*/ 3415379 w 5253605"/>
                <a:gd name="connsiteY135" fmla="*/ 639370 h 5316811"/>
                <a:gd name="connsiteX136" fmla="*/ 3390614 w 5253605"/>
                <a:gd name="connsiteY136" fmla="*/ 629845 h 5316811"/>
                <a:gd name="connsiteX137" fmla="*/ 3289935 w 5253605"/>
                <a:gd name="connsiteY137" fmla="*/ 596127 h 5316811"/>
                <a:gd name="connsiteX138" fmla="*/ 2872359 w 5253605"/>
                <a:gd name="connsiteY138" fmla="*/ 522879 h 5316811"/>
                <a:gd name="connsiteX139" fmla="*/ 2819114 w 5253605"/>
                <a:gd name="connsiteY139" fmla="*/ 519260 h 5316811"/>
                <a:gd name="connsiteX140" fmla="*/ 2765489 w 5253605"/>
                <a:gd name="connsiteY140" fmla="*/ 518593 h 5316811"/>
                <a:gd name="connsiteX141" fmla="*/ 2711863 w 5253605"/>
                <a:gd name="connsiteY141" fmla="*/ 517736 h 5316811"/>
                <a:gd name="connsiteX142" fmla="*/ 2685764 w 5253605"/>
                <a:gd name="connsiteY142" fmla="*/ 517927 h 5316811"/>
                <a:gd name="connsiteX143" fmla="*/ 2660142 w 5253605"/>
                <a:gd name="connsiteY143" fmla="*/ 518689 h 5316811"/>
                <a:gd name="connsiteX144" fmla="*/ 2609183 w 5253605"/>
                <a:gd name="connsiteY144" fmla="*/ 521546 h 5316811"/>
                <a:gd name="connsiteX145" fmla="*/ 2558606 w 5253605"/>
                <a:gd name="connsiteY145" fmla="*/ 526118 h 5316811"/>
                <a:gd name="connsiteX146" fmla="*/ 2533364 w 5253605"/>
                <a:gd name="connsiteY146" fmla="*/ 528690 h 5316811"/>
                <a:gd name="connsiteX147" fmla="*/ 2508314 w 5253605"/>
                <a:gd name="connsiteY147" fmla="*/ 532119 h 5316811"/>
                <a:gd name="connsiteX148" fmla="*/ 2483263 w 5253605"/>
                <a:gd name="connsiteY148" fmla="*/ 535548 h 5316811"/>
                <a:gd name="connsiteX149" fmla="*/ 2458403 w 5253605"/>
                <a:gd name="connsiteY149" fmla="*/ 539929 h 5316811"/>
                <a:gd name="connsiteX150" fmla="*/ 2073021 w 5253605"/>
                <a:gd name="connsiteY150" fmla="*/ 664993 h 5316811"/>
                <a:gd name="connsiteX151" fmla="*/ 1711262 w 5253605"/>
                <a:gd name="connsiteY151" fmla="*/ 892069 h 5316811"/>
                <a:gd name="connsiteX152" fmla="*/ 1361599 w 5253605"/>
                <a:gd name="connsiteY152" fmla="*/ 1183153 h 5316811"/>
                <a:gd name="connsiteX153" fmla="*/ 1182338 w 5253605"/>
                <a:gd name="connsiteY153" fmla="*/ 1342030 h 5316811"/>
                <a:gd name="connsiteX154" fmla="*/ 991553 w 5253605"/>
                <a:gd name="connsiteY154" fmla="*/ 1499859 h 5316811"/>
                <a:gd name="connsiteX155" fmla="*/ 616649 w 5253605"/>
                <a:gd name="connsiteY155" fmla="*/ 1785133 h 5316811"/>
                <a:gd name="connsiteX156" fmla="*/ 447580 w 5253605"/>
                <a:gd name="connsiteY156" fmla="*/ 1933056 h 5316811"/>
                <a:gd name="connsiteX157" fmla="*/ 306419 w 5253605"/>
                <a:gd name="connsiteY157" fmla="*/ 2101458 h 5316811"/>
                <a:gd name="connsiteX158" fmla="*/ 207740 w 5253605"/>
                <a:gd name="connsiteY158" fmla="*/ 2296720 h 5316811"/>
                <a:gd name="connsiteX159" fmla="*/ 159734 w 5253605"/>
                <a:gd name="connsiteY159" fmla="*/ 2513224 h 5316811"/>
                <a:gd name="connsiteX160" fmla="*/ 156972 w 5253605"/>
                <a:gd name="connsiteY160" fmla="*/ 2541132 h 5316811"/>
                <a:gd name="connsiteX161" fmla="*/ 155543 w 5253605"/>
                <a:gd name="connsiteY161" fmla="*/ 2569231 h 5316811"/>
                <a:gd name="connsiteX162" fmla="*/ 154305 w 5253605"/>
                <a:gd name="connsiteY162" fmla="*/ 2597424 h 5316811"/>
                <a:gd name="connsiteX163" fmla="*/ 154400 w 5253605"/>
                <a:gd name="connsiteY163" fmla="*/ 2626286 h 5316811"/>
                <a:gd name="connsiteX164" fmla="*/ 155162 w 5253605"/>
                <a:gd name="connsiteY164" fmla="*/ 2684102 h 5316811"/>
                <a:gd name="connsiteX165" fmla="*/ 155734 w 5253605"/>
                <a:gd name="connsiteY165" fmla="*/ 2713058 h 5316811"/>
                <a:gd name="connsiteX166" fmla="*/ 156019 w 5253605"/>
                <a:gd name="connsiteY166" fmla="*/ 2727536 h 5316811"/>
                <a:gd name="connsiteX167" fmla="*/ 157163 w 5253605"/>
                <a:gd name="connsiteY167" fmla="*/ 2741919 h 5316811"/>
                <a:gd name="connsiteX168" fmla="*/ 167450 w 5253605"/>
                <a:gd name="connsiteY168" fmla="*/ 2857171 h 5316811"/>
                <a:gd name="connsiteX169" fmla="*/ 185261 w 5253605"/>
                <a:gd name="connsiteY169" fmla="*/ 2971471 h 5316811"/>
                <a:gd name="connsiteX170" fmla="*/ 323374 w 5253605"/>
                <a:gd name="connsiteY170" fmla="*/ 3410288 h 5316811"/>
                <a:gd name="connsiteX171" fmla="*/ 539020 w 5253605"/>
                <a:gd name="connsiteY171" fmla="*/ 3812243 h 5316811"/>
                <a:gd name="connsiteX172" fmla="*/ 569405 w 5253605"/>
                <a:gd name="connsiteY172" fmla="*/ 3860249 h 5316811"/>
                <a:gd name="connsiteX173" fmla="*/ 601790 w 5253605"/>
                <a:gd name="connsiteY173" fmla="*/ 3906922 h 5316811"/>
                <a:gd name="connsiteX174" fmla="*/ 633698 w 5253605"/>
                <a:gd name="connsiteY174" fmla="*/ 3953785 h 5316811"/>
                <a:gd name="connsiteX175" fmla="*/ 667417 w 5253605"/>
                <a:gd name="connsiteY175" fmla="*/ 3999505 h 5316811"/>
                <a:gd name="connsiteX176" fmla="*/ 700564 w 5253605"/>
                <a:gd name="connsiteY176" fmla="*/ 4045606 h 5316811"/>
                <a:gd name="connsiteX177" fmla="*/ 735521 w 5253605"/>
                <a:gd name="connsiteY177" fmla="*/ 4090373 h 5316811"/>
                <a:gd name="connsiteX178" fmla="*/ 770287 w 5253605"/>
                <a:gd name="connsiteY178" fmla="*/ 4135331 h 5316811"/>
                <a:gd name="connsiteX179" fmla="*/ 806958 w 5253605"/>
                <a:gd name="connsiteY179" fmla="*/ 4178861 h 5316811"/>
                <a:gd name="connsiteX180" fmla="*/ 843915 w 5253605"/>
                <a:gd name="connsiteY180" fmla="*/ 4222104 h 5316811"/>
                <a:gd name="connsiteX181" fmla="*/ 882872 w 5253605"/>
                <a:gd name="connsiteY181" fmla="*/ 4263728 h 5316811"/>
                <a:gd name="connsiteX182" fmla="*/ 922401 w 5253605"/>
                <a:gd name="connsiteY182" fmla="*/ 4304781 h 5316811"/>
                <a:gd name="connsiteX183" fmla="*/ 932307 w 5253605"/>
                <a:gd name="connsiteY183" fmla="*/ 4315068 h 5316811"/>
                <a:gd name="connsiteX184" fmla="*/ 942689 w 5253605"/>
                <a:gd name="connsiteY184" fmla="*/ 4324783 h 5316811"/>
                <a:gd name="connsiteX185" fmla="*/ 963454 w 5253605"/>
                <a:gd name="connsiteY185" fmla="*/ 4344310 h 5316811"/>
                <a:gd name="connsiteX186" fmla="*/ 1005078 w 5253605"/>
                <a:gd name="connsiteY186" fmla="*/ 4383362 h 5316811"/>
                <a:gd name="connsiteX187" fmla="*/ 1015460 w 5253605"/>
                <a:gd name="connsiteY187" fmla="*/ 4393173 h 5316811"/>
                <a:gd name="connsiteX188" fmla="*/ 1026319 w 5253605"/>
                <a:gd name="connsiteY188" fmla="*/ 4402412 h 5316811"/>
                <a:gd name="connsiteX189" fmla="*/ 1047941 w 5253605"/>
                <a:gd name="connsiteY189" fmla="*/ 4420986 h 5316811"/>
                <a:gd name="connsiteX190" fmla="*/ 1135666 w 5253605"/>
                <a:gd name="connsiteY190" fmla="*/ 4494138 h 5316811"/>
                <a:gd name="connsiteX191" fmla="*/ 1520190 w 5253605"/>
                <a:gd name="connsiteY191" fmla="*/ 4741407 h 5316811"/>
                <a:gd name="connsiteX192" fmla="*/ 1949577 w 5253605"/>
                <a:gd name="connsiteY192" fmla="*/ 4898284 h 5316811"/>
                <a:gd name="connsiteX193" fmla="*/ 2005298 w 5253605"/>
                <a:gd name="connsiteY193" fmla="*/ 4910761 h 5316811"/>
                <a:gd name="connsiteX194" fmla="*/ 2061210 w 5253605"/>
                <a:gd name="connsiteY194" fmla="*/ 4922191 h 5316811"/>
                <a:gd name="connsiteX195" fmla="*/ 2117503 w 5253605"/>
                <a:gd name="connsiteY195" fmla="*/ 4931336 h 5316811"/>
                <a:gd name="connsiteX196" fmla="*/ 2145602 w 5253605"/>
                <a:gd name="connsiteY196" fmla="*/ 4935907 h 5316811"/>
                <a:gd name="connsiteX197" fmla="*/ 2173796 w 5253605"/>
                <a:gd name="connsiteY197" fmla="*/ 4939908 h 5316811"/>
                <a:gd name="connsiteX198" fmla="*/ 2286857 w 5253605"/>
                <a:gd name="connsiteY198" fmla="*/ 4952005 h 5316811"/>
                <a:gd name="connsiteX199" fmla="*/ 2400109 w 5253605"/>
                <a:gd name="connsiteY199" fmla="*/ 4958482 h 5316811"/>
                <a:gd name="connsiteX200" fmla="*/ 2513267 w 5253605"/>
                <a:gd name="connsiteY200" fmla="*/ 4959815 h 5316811"/>
                <a:gd name="connsiteX201" fmla="*/ 2569750 w 5253605"/>
                <a:gd name="connsiteY201" fmla="*/ 4958101 h 5316811"/>
                <a:gd name="connsiteX202" fmla="*/ 2626043 w 5253605"/>
                <a:gd name="connsiteY202" fmla="*/ 4956386 h 5316811"/>
                <a:gd name="connsiteX203" fmla="*/ 2682907 w 5253605"/>
                <a:gd name="connsiteY203" fmla="*/ 4953243 h 5316811"/>
                <a:gd name="connsiteX204" fmla="*/ 2739962 w 5253605"/>
                <a:gd name="connsiteY204" fmla="*/ 4949433 h 5316811"/>
                <a:gd name="connsiteX205" fmla="*/ 2768441 w 5253605"/>
                <a:gd name="connsiteY205" fmla="*/ 4947814 h 5316811"/>
                <a:gd name="connsiteX206" fmla="*/ 2796731 w 5253605"/>
                <a:gd name="connsiteY206" fmla="*/ 4945052 h 5316811"/>
                <a:gd name="connsiteX207" fmla="*/ 2853214 w 5253605"/>
                <a:gd name="connsiteY207" fmla="*/ 4939718 h 5316811"/>
                <a:gd name="connsiteX208" fmla="*/ 3293555 w 5253605"/>
                <a:gd name="connsiteY208" fmla="*/ 4866947 h 5316811"/>
                <a:gd name="connsiteX209" fmla="*/ 3709988 w 5253605"/>
                <a:gd name="connsiteY209" fmla="*/ 4726739 h 5316811"/>
                <a:gd name="connsiteX210" fmla="*/ 3809524 w 5253605"/>
                <a:gd name="connsiteY210" fmla="*/ 4678637 h 5316811"/>
                <a:gd name="connsiteX211" fmla="*/ 3906679 w 5253605"/>
                <a:gd name="connsiteY211" fmla="*/ 4624726 h 5316811"/>
                <a:gd name="connsiteX212" fmla="*/ 3954018 w 5253605"/>
                <a:gd name="connsiteY212" fmla="*/ 4595198 h 5316811"/>
                <a:gd name="connsiteX213" fmla="*/ 3977735 w 5253605"/>
                <a:gd name="connsiteY213" fmla="*/ 4580339 h 5316811"/>
                <a:gd name="connsiteX214" fmla="*/ 3989546 w 5253605"/>
                <a:gd name="connsiteY214" fmla="*/ 4572910 h 5316811"/>
                <a:gd name="connsiteX215" fmla="*/ 4000976 w 5253605"/>
                <a:gd name="connsiteY215" fmla="*/ 4564814 h 5316811"/>
                <a:gd name="connsiteX216" fmla="*/ 4046982 w 5253605"/>
                <a:gd name="connsiteY216" fmla="*/ 4532619 h 5316811"/>
                <a:gd name="connsiteX217" fmla="*/ 4092416 w 5253605"/>
                <a:gd name="connsiteY217" fmla="*/ 4499377 h 5316811"/>
                <a:gd name="connsiteX218" fmla="*/ 4136708 w 5253605"/>
                <a:gd name="connsiteY218" fmla="*/ 4464325 h 5316811"/>
                <a:gd name="connsiteX219" fmla="*/ 4180237 w 5253605"/>
                <a:gd name="connsiteY219" fmla="*/ 4428225 h 5316811"/>
                <a:gd name="connsiteX220" fmla="*/ 4222718 w 5253605"/>
                <a:gd name="connsiteY220" fmla="*/ 4390601 h 5316811"/>
                <a:gd name="connsiteX221" fmla="*/ 4264248 w 5253605"/>
                <a:gd name="connsiteY221" fmla="*/ 4352120 h 5316811"/>
                <a:gd name="connsiteX222" fmla="*/ 4413028 w 5253605"/>
                <a:gd name="connsiteY222" fmla="*/ 4189052 h 5316811"/>
                <a:gd name="connsiteX223" fmla="*/ 4522566 w 5253605"/>
                <a:gd name="connsiteY223" fmla="*/ 4011220 h 5316811"/>
                <a:gd name="connsiteX224" fmla="*/ 4543425 w 5253605"/>
                <a:gd name="connsiteY224" fmla="*/ 3963500 h 5316811"/>
                <a:gd name="connsiteX225" fmla="*/ 4561332 w 5253605"/>
                <a:gd name="connsiteY225" fmla="*/ 3913208 h 5316811"/>
                <a:gd name="connsiteX226" fmla="*/ 4577715 w 5253605"/>
                <a:gd name="connsiteY226" fmla="*/ 3861106 h 5316811"/>
                <a:gd name="connsiteX227" fmla="*/ 4593050 w 5253605"/>
                <a:gd name="connsiteY227" fmla="*/ 3807481 h 5316811"/>
                <a:gd name="connsiteX228" fmla="*/ 4706017 w 5253605"/>
                <a:gd name="connsiteY228" fmla="*/ 3343423 h 5316811"/>
                <a:gd name="connsiteX229" fmla="*/ 4854893 w 5253605"/>
                <a:gd name="connsiteY229" fmla="*/ 2877174 h 5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5253605" h="5316811">
                  <a:moveTo>
                    <a:pt x="5161121" y="2988712"/>
                  </a:moveTo>
                  <a:cubicBezTo>
                    <a:pt x="5107591" y="3134635"/>
                    <a:pt x="5055585" y="3280557"/>
                    <a:pt x="5009674" y="3428671"/>
                  </a:cubicBezTo>
                  <a:lnTo>
                    <a:pt x="4975955" y="3540304"/>
                  </a:lnTo>
                  <a:lnTo>
                    <a:pt x="4943380" y="3653366"/>
                  </a:lnTo>
                  <a:lnTo>
                    <a:pt x="4910995" y="3768619"/>
                  </a:lnTo>
                  <a:lnTo>
                    <a:pt x="4894421" y="3827102"/>
                  </a:lnTo>
                  <a:lnTo>
                    <a:pt x="4876514" y="3886824"/>
                  </a:lnTo>
                  <a:cubicBezTo>
                    <a:pt x="4870990" y="3906541"/>
                    <a:pt x="4863846" y="3927115"/>
                    <a:pt x="4857179" y="3947307"/>
                  </a:cubicBezTo>
                  <a:cubicBezTo>
                    <a:pt x="4850130" y="3967691"/>
                    <a:pt x="4844415" y="3987789"/>
                    <a:pt x="4835843" y="4008458"/>
                  </a:cubicBezTo>
                  <a:lnTo>
                    <a:pt x="4811935" y="4069990"/>
                  </a:lnTo>
                  <a:cubicBezTo>
                    <a:pt x="4802982" y="4090468"/>
                    <a:pt x="4793361" y="4110852"/>
                    <a:pt x="4783932" y="4131236"/>
                  </a:cubicBezTo>
                  <a:cubicBezTo>
                    <a:pt x="4744498" y="4211912"/>
                    <a:pt x="4697349" y="4290874"/>
                    <a:pt x="4643057" y="4359931"/>
                  </a:cubicBezTo>
                  <a:cubicBezTo>
                    <a:pt x="4590288" y="4430987"/>
                    <a:pt x="4532186" y="4493948"/>
                    <a:pt x="4474178" y="4555670"/>
                  </a:cubicBezTo>
                  <a:cubicBezTo>
                    <a:pt x="4459986" y="4571576"/>
                    <a:pt x="4444746" y="4586054"/>
                    <a:pt x="4429792" y="4600913"/>
                  </a:cubicBezTo>
                  <a:lnTo>
                    <a:pt x="4384929" y="4645681"/>
                  </a:lnTo>
                  <a:cubicBezTo>
                    <a:pt x="4370261" y="4660921"/>
                    <a:pt x="4354354" y="4674923"/>
                    <a:pt x="4338733" y="4689400"/>
                  </a:cubicBezTo>
                  <a:lnTo>
                    <a:pt x="4291965" y="4732739"/>
                  </a:lnTo>
                  <a:cubicBezTo>
                    <a:pt x="4276630" y="4747408"/>
                    <a:pt x="4259961" y="4760933"/>
                    <a:pt x="4243864" y="4774840"/>
                  </a:cubicBezTo>
                  <a:lnTo>
                    <a:pt x="4195001" y="4816464"/>
                  </a:lnTo>
                  <a:lnTo>
                    <a:pt x="4182713" y="4826846"/>
                  </a:lnTo>
                  <a:lnTo>
                    <a:pt x="4169950" y="4836752"/>
                  </a:lnTo>
                  <a:lnTo>
                    <a:pt x="4144423" y="4856469"/>
                  </a:lnTo>
                  <a:lnTo>
                    <a:pt x="4093274" y="4895998"/>
                  </a:lnTo>
                  <a:cubicBezTo>
                    <a:pt x="4058603" y="4921620"/>
                    <a:pt x="4022503" y="4945718"/>
                    <a:pt x="3986975" y="4970674"/>
                  </a:cubicBezTo>
                  <a:cubicBezTo>
                    <a:pt x="3950303" y="4993820"/>
                    <a:pt x="3913156" y="5016679"/>
                    <a:pt x="3875818" y="5039159"/>
                  </a:cubicBezTo>
                  <a:cubicBezTo>
                    <a:pt x="3724656" y="5126407"/>
                    <a:pt x="3560636" y="5194225"/>
                    <a:pt x="3391757" y="5239184"/>
                  </a:cubicBezTo>
                  <a:cubicBezTo>
                    <a:pt x="3222879" y="5284332"/>
                    <a:pt x="3049905" y="5307954"/>
                    <a:pt x="2878931" y="5314431"/>
                  </a:cubicBezTo>
                  <a:lnTo>
                    <a:pt x="2814828" y="5316145"/>
                  </a:lnTo>
                  <a:lnTo>
                    <a:pt x="2782824" y="5316812"/>
                  </a:lnTo>
                  <a:lnTo>
                    <a:pt x="2750915" y="5316336"/>
                  </a:lnTo>
                  <a:lnTo>
                    <a:pt x="2687193" y="5314812"/>
                  </a:lnTo>
                  <a:cubicBezTo>
                    <a:pt x="2665952" y="5314241"/>
                    <a:pt x="2644902" y="5314050"/>
                    <a:pt x="2623280" y="5312050"/>
                  </a:cubicBezTo>
                  <a:cubicBezTo>
                    <a:pt x="2580227" y="5308811"/>
                    <a:pt x="2537365" y="5306239"/>
                    <a:pt x="2494598" y="5301572"/>
                  </a:cubicBezTo>
                  <a:lnTo>
                    <a:pt x="2366772" y="5284713"/>
                  </a:lnTo>
                  <a:lnTo>
                    <a:pt x="2240280" y="5261377"/>
                  </a:lnTo>
                  <a:cubicBezTo>
                    <a:pt x="2198465" y="5252042"/>
                    <a:pt x="2156841" y="5242041"/>
                    <a:pt x="2115312" y="5232516"/>
                  </a:cubicBezTo>
                  <a:cubicBezTo>
                    <a:pt x="2073974" y="5222134"/>
                    <a:pt x="2033111" y="5209466"/>
                    <a:pt x="1992154" y="5198226"/>
                  </a:cubicBezTo>
                  <a:cubicBezTo>
                    <a:pt x="1971580" y="5192987"/>
                    <a:pt x="1951577" y="5185558"/>
                    <a:pt x="1931289" y="5179081"/>
                  </a:cubicBezTo>
                  <a:lnTo>
                    <a:pt x="1870805" y="5159269"/>
                  </a:lnTo>
                  <a:cubicBezTo>
                    <a:pt x="1710309" y="5104214"/>
                    <a:pt x="1554861" y="5037063"/>
                    <a:pt x="1405985" y="4958482"/>
                  </a:cubicBezTo>
                  <a:cubicBezTo>
                    <a:pt x="1257205" y="4879805"/>
                    <a:pt x="1113854" y="4790937"/>
                    <a:pt x="980027" y="4689210"/>
                  </a:cubicBezTo>
                  <a:cubicBezTo>
                    <a:pt x="945928" y="4664636"/>
                    <a:pt x="914019" y="4637204"/>
                    <a:pt x="881634" y="4610438"/>
                  </a:cubicBezTo>
                  <a:cubicBezTo>
                    <a:pt x="848678" y="4584245"/>
                    <a:pt x="818293" y="4555289"/>
                    <a:pt x="787337" y="4526904"/>
                  </a:cubicBezTo>
                  <a:lnTo>
                    <a:pt x="764191" y="4505568"/>
                  </a:lnTo>
                  <a:lnTo>
                    <a:pt x="752570" y="4494900"/>
                  </a:lnTo>
                  <a:lnTo>
                    <a:pt x="741426" y="4483756"/>
                  </a:lnTo>
                  <a:lnTo>
                    <a:pt x="697040" y="4439083"/>
                  </a:lnTo>
                  <a:cubicBezTo>
                    <a:pt x="682371" y="4424034"/>
                    <a:pt x="666941" y="4409842"/>
                    <a:pt x="652748" y="4394221"/>
                  </a:cubicBezTo>
                  <a:lnTo>
                    <a:pt x="610076" y="4347929"/>
                  </a:lnTo>
                  <a:cubicBezTo>
                    <a:pt x="595979" y="4332404"/>
                    <a:pt x="581311" y="4317259"/>
                    <a:pt x="567595" y="4301352"/>
                  </a:cubicBezTo>
                  <a:lnTo>
                    <a:pt x="527209" y="4252965"/>
                  </a:lnTo>
                  <a:cubicBezTo>
                    <a:pt x="513874" y="4236773"/>
                    <a:pt x="500158" y="4220771"/>
                    <a:pt x="487204" y="4204292"/>
                  </a:cubicBezTo>
                  <a:lnTo>
                    <a:pt x="449866" y="4153619"/>
                  </a:lnTo>
                  <a:lnTo>
                    <a:pt x="413004" y="4102565"/>
                  </a:lnTo>
                  <a:lnTo>
                    <a:pt x="379190" y="4049416"/>
                  </a:lnTo>
                  <a:cubicBezTo>
                    <a:pt x="367856" y="4031794"/>
                    <a:pt x="356902" y="4013887"/>
                    <a:pt x="345853" y="3996076"/>
                  </a:cubicBezTo>
                  <a:cubicBezTo>
                    <a:pt x="335280" y="3977978"/>
                    <a:pt x="325374" y="3959499"/>
                    <a:pt x="315182" y="3941212"/>
                  </a:cubicBezTo>
                  <a:cubicBezTo>
                    <a:pt x="233839" y="3794717"/>
                    <a:pt x="170974" y="3638888"/>
                    <a:pt x="124492" y="3479630"/>
                  </a:cubicBezTo>
                  <a:cubicBezTo>
                    <a:pt x="77724" y="3320277"/>
                    <a:pt x="47911" y="3157685"/>
                    <a:pt x="27527" y="2994998"/>
                  </a:cubicBezTo>
                  <a:cubicBezTo>
                    <a:pt x="23527" y="2954136"/>
                    <a:pt x="19336" y="2913464"/>
                    <a:pt x="14573" y="2872792"/>
                  </a:cubicBezTo>
                  <a:cubicBezTo>
                    <a:pt x="11811" y="2831930"/>
                    <a:pt x="9239" y="2791163"/>
                    <a:pt x="6001" y="2750396"/>
                  </a:cubicBezTo>
                  <a:lnTo>
                    <a:pt x="4858" y="2735061"/>
                  </a:lnTo>
                  <a:lnTo>
                    <a:pt x="4382" y="2719726"/>
                  </a:lnTo>
                  <a:lnTo>
                    <a:pt x="3429" y="2689055"/>
                  </a:lnTo>
                  <a:lnTo>
                    <a:pt x="1143" y="2627714"/>
                  </a:lnTo>
                  <a:cubicBezTo>
                    <a:pt x="857" y="2617427"/>
                    <a:pt x="95" y="2607331"/>
                    <a:pt x="0" y="2596948"/>
                  </a:cubicBezTo>
                  <a:lnTo>
                    <a:pt x="95" y="2565516"/>
                  </a:lnTo>
                  <a:lnTo>
                    <a:pt x="0" y="2534083"/>
                  </a:lnTo>
                  <a:cubicBezTo>
                    <a:pt x="286" y="2523606"/>
                    <a:pt x="857" y="2513033"/>
                    <a:pt x="1334" y="2502556"/>
                  </a:cubicBezTo>
                  <a:cubicBezTo>
                    <a:pt x="4572" y="2418450"/>
                    <a:pt x="14288" y="2333677"/>
                    <a:pt x="31814" y="2249476"/>
                  </a:cubicBezTo>
                  <a:cubicBezTo>
                    <a:pt x="49340" y="2165371"/>
                    <a:pt x="74771" y="2081932"/>
                    <a:pt x="107156" y="2000874"/>
                  </a:cubicBezTo>
                  <a:cubicBezTo>
                    <a:pt x="172307" y="1838568"/>
                    <a:pt x="266129" y="1688454"/>
                    <a:pt x="368999" y="1552722"/>
                  </a:cubicBezTo>
                  <a:cubicBezTo>
                    <a:pt x="472250" y="1416896"/>
                    <a:pt x="584359" y="1295071"/>
                    <a:pt x="693706" y="1180390"/>
                  </a:cubicBezTo>
                  <a:cubicBezTo>
                    <a:pt x="748379" y="1122955"/>
                    <a:pt x="802672" y="1067233"/>
                    <a:pt x="854488" y="1011131"/>
                  </a:cubicBezTo>
                  <a:lnTo>
                    <a:pt x="934784" y="924168"/>
                  </a:lnTo>
                  <a:cubicBezTo>
                    <a:pt x="962501" y="894354"/>
                    <a:pt x="990600" y="864637"/>
                    <a:pt x="1019175" y="835014"/>
                  </a:cubicBezTo>
                  <a:cubicBezTo>
                    <a:pt x="1133380" y="716618"/>
                    <a:pt x="1255490" y="600318"/>
                    <a:pt x="1390841" y="492019"/>
                  </a:cubicBezTo>
                  <a:cubicBezTo>
                    <a:pt x="1525905" y="383814"/>
                    <a:pt x="1674876" y="283611"/>
                    <a:pt x="1838897" y="201792"/>
                  </a:cubicBezTo>
                  <a:cubicBezTo>
                    <a:pt x="2002536" y="119972"/>
                    <a:pt x="2182082" y="57869"/>
                    <a:pt x="2367058" y="26532"/>
                  </a:cubicBezTo>
                  <a:lnTo>
                    <a:pt x="2401729" y="20721"/>
                  </a:lnTo>
                  <a:cubicBezTo>
                    <a:pt x="2413349" y="19007"/>
                    <a:pt x="2424970" y="17578"/>
                    <a:pt x="2436495" y="16054"/>
                  </a:cubicBezTo>
                  <a:lnTo>
                    <a:pt x="2471357" y="11577"/>
                  </a:lnTo>
                  <a:cubicBezTo>
                    <a:pt x="2482977" y="10149"/>
                    <a:pt x="2494598" y="9291"/>
                    <a:pt x="2506218" y="8148"/>
                  </a:cubicBezTo>
                  <a:cubicBezTo>
                    <a:pt x="2529459" y="6148"/>
                    <a:pt x="2552796" y="3957"/>
                    <a:pt x="2576036" y="3100"/>
                  </a:cubicBezTo>
                  <a:cubicBezTo>
                    <a:pt x="2599277" y="2052"/>
                    <a:pt x="2622614" y="433"/>
                    <a:pt x="2645759" y="528"/>
                  </a:cubicBezTo>
                  <a:lnTo>
                    <a:pt x="2680526" y="147"/>
                  </a:lnTo>
                  <a:cubicBezTo>
                    <a:pt x="2692146" y="-43"/>
                    <a:pt x="2703767" y="-138"/>
                    <a:pt x="2714816" y="433"/>
                  </a:cubicBezTo>
                  <a:lnTo>
                    <a:pt x="2781967" y="3195"/>
                  </a:lnTo>
                  <a:lnTo>
                    <a:pt x="2849023" y="6148"/>
                  </a:lnTo>
                  <a:cubicBezTo>
                    <a:pt x="2871407" y="7291"/>
                    <a:pt x="2893790" y="10339"/>
                    <a:pt x="2916174" y="12435"/>
                  </a:cubicBezTo>
                  <a:cubicBezTo>
                    <a:pt x="3095054" y="29675"/>
                    <a:pt x="3273362" y="66346"/>
                    <a:pt x="3444621" y="123401"/>
                  </a:cubicBezTo>
                  <a:lnTo>
                    <a:pt x="3571589" y="169788"/>
                  </a:lnTo>
                  <a:cubicBezTo>
                    <a:pt x="3582257" y="173407"/>
                    <a:pt x="3592449" y="178170"/>
                    <a:pt x="3602736" y="182551"/>
                  </a:cubicBezTo>
                  <a:lnTo>
                    <a:pt x="3633597" y="195981"/>
                  </a:lnTo>
                  <a:lnTo>
                    <a:pt x="3695319" y="222937"/>
                  </a:lnTo>
                  <a:cubicBezTo>
                    <a:pt x="3705606" y="227414"/>
                    <a:pt x="3715893" y="231891"/>
                    <a:pt x="3725799" y="237130"/>
                  </a:cubicBezTo>
                  <a:cubicBezTo>
                    <a:pt x="3730847" y="239606"/>
                    <a:pt x="3735991" y="241702"/>
                    <a:pt x="3740944" y="244368"/>
                  </a:cubicBezTo>
                  <a:cubicBezTo>
                    <a:pt x="3745802" y="247131"/>
                    <a:pt x="3750564" y="250274"/>
                    <a:pt x="3755327" y="253132"/>
                  </a:cubicBezTo>
                  <a:lnTo>
                    <a:pt x="3812381" y="288660"/>
                  </a:lnTo>
                  <a:cubicBezTo>
                    <a:pt x="3821811" y="294660"/>
                    <a:pt x="3831527" y="300185"/>
                    <a:pt x="3840575" y="306662"/>
                  </a:cubicBezTo>
                  <a:lnTo>
                    <a:pt x="3867912" y="325807"/>
                  </a:lnTo>
                  <a:lnTo>
                    <a:pt x="3922014" y="364574"/>
                  </a:lnTo>
                  <a:cubicBezTo>
                    <a:pt x="4064603" y="469730"/>
                    <a:pt x="4190619" y="589745"/>
                    <a:pt x="4307682" y="712522"/>
                  </a:cubicBezTo>
                  <a:cubicBezTo>
                    <a:pt x="4322255" y="727953"/>
                    <a:pt x="4336923" y="743288"/>
                    <a:pt x="4351592" y="758433"/>
                  </a:cubicBezTo>
                  <a:lnTo>
                    <a:pt x="4393788" y="805486"/>
                  </a:lnTo>
                  <a:lnTo>
                    <a:pt x="4436078" y="852159"/>
                  </a:lnTo>
                  <a:cubicBezTo>
                    <a:pt x="4450366" y="867589"/>
                    <a:pt x="4463320" y="883972"/>
                    <a:pt x="4477131" y="899593"/>
                  </a:cubicBezTo>
                  <a:cubicBezTo>
                    <a:pt x="4504087" y="931407"/>
                    <a:pt x="4532091" y="962458"/>
                    <a:pt x="4558189" y="994558"/>
                  </a:cubicBezTo>
                  <a:cubicBezTo>
                    <a:pt x="4571524" y="1010369"/>
                    <a:pt x="4584859" y="1026276"/>
                    <a:pt x="4598575" y="1041802"/>
                  </a:cubicBezTo>
                  <a:cubicBezTo>
                    <a:pt x="4612100" y="1057423"/>
                    <a:pt x="4626007" y="1072758"/>
                    <a:pt x="4639437" y="1088855"/>
                  </a:cubicBezTo>
                  <a:cubicBezTo>
                    <a:pt x="4694111" y="1152006"/>
                    <a:pt x="4748594" y="1215538"/>
                    <a:pt x="4800124" y="1281832"/>
                  </a:cubicBezTo>
                  <a:cubicBezTo>
                    <a:pt x="4851750" y="1348030"/>
                    <a:pt x="4899088" y="1417849"/>
                    <a:pt x="4943571" y="1489667"/>
                  </a:cubicBezTo>
                  <a:cubicBezTo>
                    <a:pt x="5032344" y="1633495"/>
                    <a:pt x="5107782" y="1787514"/>
                    <a:pt x="5163407" y="1951153"/>
                  </a:cubicBezTo>
                  <a:cubicBezTo>
                    <a:pt x="5218843" y="2114602"/>
                    <a:pt x="5251990" y="2289005"/>
                    <a:pt x="5253514" y="2466361"/>
                  </a:cubicBezTo>
                  <a:cubicBezTo>
                    <a:pt x="5254562" y="2554943"/>
                    <a:pt x="5246656" y="2644002"/>
                    <a:pt x="5231321" y="2731632"/>
                  </a:cubicBezTo>
                  <a:cubicBezTo>
                    <a:pt x="5215700" y="2819262"/>
                    <a:pt x="5191792" y="2905463"/>
                    <a:pt x="5161121" y="2988712"/>
                  </a:cubicBezTo>
                  <a:close/>
                  <a:moveTo>
                    <a:pt x="4854893" y="2877174"/>
                  </a:moveTo>
                  <a:cubicBezTo>
                    <a:pt x="4904137" y="2745062"/>
                    <a:pt x="4929950" y="2606473"/>
                    <a:pt x="4932045" y="2465789"/>
                  </a:cubicBezTo>
                  <a:cubicBezTo>
                    <a:pt x="4934331" y="2325105"/>
                    <a:pt x="4911567" y="2182516"/>
                    <a:pt x="4869371" y="2043355"/>
                  </a:cubicBezTo>
                  <a:cubicBezTo>
                    <a:pt x="4827366" y="1903909"/>
                    <a:pt x="4764596" y="1768559"/>
                    <a:pt x="4688777" y="1639210"/>
                  </a:cubicBezTo>
                  <a:cubicBezTo>
                    <a:pt x="4650963" y="1574440"/>
                    <a:pt x="4609148" y="1511575"/>
                    <a:pt x="4566285" y="1449186"/>
                  </a:cubicBezTo>
                  <a:cubicBezTo>
                    <a:pt x="4523232" y="1386892"/>
                    <a:pt x="4477608" y="1325742"/>
                    <a:pt x="4427411" y="1268211"/>
                  </a:cubicBezTo>
                  <a:cubicBezTo>
                    <a:pt x="4376261" y="1211156"/>
                    <a:pt x="4321302" y="1156197"/>
                    <a:pt x="4262819" y="1106381"/>
                  </a:cubicBezTo>
                  <a:cubicBezTo>
                    <a:pt x="4234339" y="1080473"/>
                    <a:pt x="4204335" y="1056661"/>
                    <a:pt x="4174141" y="1033134"/>
                  </a:cubicBezTo>
                  <a:cubicBezTo>
                    <a:pt x="4159091" y="1021323"/>
                    <a:pt x="4144137" y="1009417"/>
                    <a:pt x="4128992" y="997891"/>
                  </a:cubicBezTo>
                  <a:cubicBezTo>
                    <a:pt x="4113467" y="986842"/>
                    <a:pt x="4097846" y="975889"/>
                    <a:pt x="4082225" y="965125"/>
                  </a:cubicBezTo>
                  <a:cubicBezTo>
                    <a:pt x="3957542" y="877876"/>
                    <a:pt x="3824478" y="806915"/>
                    <a:pt x="3690176" y="749479"/>
                  </a:cubicBezTo>
                  <a:lnTo>
                    <a:pt x="3639598" y="728810"/>
                  </a:lnTo>
                  <a:lnTo>
                    <a:pt x="3614547" y="718237"/>
                  </a:lnTo>
                  <a:cubicBezTo>
                    <a:pt x="3606260" y="714618"/>
                    <a:pt x="3597497" y="712046"/>
                    <a:pt x="3589020" y="708998"/>
                  </a:cubicBezTo>
                  <a:lnTo>
                    <a:pt x="3538061" y="690996"/>
                  </a:lnTo>
                  <a:cubicBezTo>
                    <a:pt x="3533871" y="689472"/>
                    <a:pt x="3529584" y="688043"/>
                    <a:pt x="3525393" y="686424"/>
                  </a:cubicBezTo>
                  <a:cubicBezTo>
                    <a:pt x="3521297" y="684614"/>
                    <a:pt x="3517583" y="682233"/>
                    <a:pt x="3513582" y="680233"/>
                  </a:cubicBezTo>
                  <a:cubicBezTo>
                    <a:pt x="3505676" y="676137"/>
                    <a:pt x="3497390" y="672898"/>
                    <a:pt x="3489198" y="669565"/>
                  </a:cubicBezTo>
                  <a:lnTo>
                    <a:pt x="3439954" y="649467"/>
                  </a:lnTo>
                  <a:lnTo>
                    <a:pt x="3415379" y="639370"/>
                  </a:lnTo>
                  <a:cubicBezTo>
                    <a:pt x="3407188" y="636037"/>
                    <a:pt x="3399092" y="632417"/>
                    <a:pt x="3390614" y="629845"/>
                  </a:cubicBezTo>
                  <a:lnTo>
                    <a:pt x="3289935" y="596127"/>
                  </a:lnTo>
                  <a:cubicBezTo>
                    <a:pt x="3154490" y="555360"/>
                    <a:pt x="3014377" y="531833"/>
                    <a:pt x="2872359" y="522879"/>
                  </a:cubicBezTo>
                  <a:cubicBezTo>
                    <a:pt x="2854547" y="521832"/>
                    <a:pt x="2837021" y="519641"/>
                    <a:pt x="2819114" y="519260"/>
                  </a:cubicBezTo>
                  <a:lnTo>
                    <a:pt x="2765489" y="518593"/>
                  </a:lnTo>
                  <a:lnTo>
                    <a:pt x="2711863" y="517736"/>
                  </a:lnTo>
                  <a:cubicBezTo>
                    <a:pt x="2702814" y="517355"/>
                    <a:pt x="2694242" y="517546"/>
                    <a:pt x="2685764" y="517927"/>
                  </a:cubicBezTo>
                  <a:lnTo>
                    <a:pt x="2660142" y="518689"/>
                  </a:lnTo>
                  <a:cubicBezTo>
                    <a:pt x="2642997" y="518784"/>
                    <a:pt x="2626138" y="520498"/>
                    <a:pt x="2609183" y="521546"/>
                  </a:cubicBezTo>
                  <a:cubicBezTo>
                    <a:pt x="2592134" y="522308"/>
                    <a:pt x="2575370" y="524404"/>
                    <a:pt x="2558606" y="526118"/>
                  </a:cubicBezTo>
                  <a:cubicBezTo>
                    <a:pt x="2550224" y="526975"/>
                    <a:pt x="2541746" y="527547"/>
                    <a:pt x="2533364" y="528690"/>
                  </a:cubicBezTo>
                  <a:lnTo>
                    <a:pt x="2508314" y="532119"/>
                  </a:lnTo>
                  <a:lnTo>
                    <a:pt x="2483263" y="535548"/>
                  </a:lnTo>
                  <a:lnTo>
                    <a:pt x="2458403" y="539929"/>
                  </a:lnTo>
                  <a:cubicBezTo>
                    <a:pt x="2325910" y="563075"/>
                    <a:pt x="2197418" y="604699"/>
                    <a:pt x="2073021" y="664993"/>
                  </a:cubicBezTo>
                  <a:cubicBezTo>
                    <a:pt x="1948529" y="725000"/>
                    <a:pt x="1828705" y="803296"/>
                    <a:pt x="1711262" y="892069"/>
                  </a:cubicBezTo>
                  <a:cubicBezTo>
                    <a:pt x="1593818" y="981032"/>
                    <a:pt x="1478566" y="1080283"/>
                    <a:pt x="1361599" y="1183153"/>
                  </a:cubicBezTo>
                  <a:lnTo>
                    <a:pt x="1182338" y="1342030"/>
                  </a:lnTo>
                  <a:cubicBezTo>
                    <a:pt x="1118997" y="1397084"/>
                    <a:pt x="1055370" y="1449662"/>
                    <a:pt x="991553" y="1499859"/>
                  </a:cubicBezTo>
                  <a:cubicBezTo>
                    <a:pt x="864013" y="1600538"/>
                    <a:pt x="735521" y="1690645"/>
                    <a:pt x="616649" y="1785133"/>
                  </a:cubicBezTo>
                  <a:cubicBezTo>
                    <a:pt x="557117" y="1832376"/>
                    <a:pt x="500158" y="1880954"/>
                    <a:pt x="447580" y="1933056"/>
                  </a:cubicBezTo>
                  <a:cubicBezTo>
                    <a:pt x="395002" y="1985062"/>
                    <a:pt x="346901" y="2040688"/>
                    <a:pt x="306419" y="2101458"/>
                  </a:cubicBezTo>
                  <a:cubicBezTo>
                    <a:pt x="265652" y="2161942"/>
                    <a:pt x="232315" y="2227474"/>
                    <a:pt x="207740" y="2296720"/>
                  </a:cubicBezTo>
                  <a:cubicBezTo>
                    <a:pt x="183071" y="2365967"/>
                    <a:pt x="167164" y="2438833"/>
                    <a:pt x="159734" y="2513224"/>
                  </a:cubicBezTo>
                  <a:lnTo>
                    <a:pt x="156972" y="2541132"/>
                  </a:lnTo>
                  <a:lnTo>
                    <a:pt x="155543" y="2569231"/>
                  </a:lnTo>
                  <a:lnTo>
                    <a:pt x="154305" y="2597424"/>
                  </a:lnTo>
                  <a:cubicBezTo>
                    <a:pt x="154115" y="2606949"/>
                    <a:pt x="154305" y="2616665"/>
                    <a:pt x="154400" y="2626286"/>
                  </a:cubicBezTo>
                  <a:lnTo>
                    <a:pt x="155162" y="2684102"/>
                  </a:lnTo>
                  <a:lnTo>
                    <a:pt x="155734" y="2713058"/>
                  </a:lnTo>
                  <a:lnTo>
                    <a:pt x="156019" y="2727536"/>
                  </a:lnTo>
                  <a:lnTo>
                    <a:pt x="157163" y="2741919"/>
                  </a:lnTo>
                  <a:cubicBezTo>
                    <a:pt x="160211" y="2780400"/>
                    <a:pt x="163354" y="2818881"/>
                    <a:pt x="167450" y="2857171"/>
                  </a:cubicBezTo>
                  <a:cubicBezTo>
                    <a:pt x="172974" y="2895367"/>
                    <a:pt x="179070" y="2933467"/>
                    <a:pt x="185261" y="2971471"/>
                  </a:cubicBezTo>
                  <a:cubicBezTo>
                    <a:pt x="213741" y="3123109"/>
                    <a:pt x="262604" y="3270080"/>
                    <a:pt x="323374" y="3410288"/>
                  </a:cubicBezTo>
                  <a:cubicBezTo>
                    <a:pt x="384334" y="3550687"/>
                    <a:pt x="457772" y="3684322"/>
                    <a:pt x="539020" y="3812243"/>
                  </a:cubicBezTo>
                  <a:cubicBezTo>
                    <a:pt x="549212" y="3828245"/>
                    <a:pt x="559022" y="3844438"/>
                    <a:pt x="569405" y="3860249"/>
                  </a:cubicBezTo>
                  <a:cubicBezTo>
                    <a:pt x="580263" y="3875775"/>
                    <a:pt x="591217" y="3891301"/>
                    <a:pt x="601790" y="3906922"/>
                  </a:cubicBezTo>
                  <a:lnTo>
                    <a:pt x="633698" y="3953785"/>
                  </a:lnTo>
                  <a:lnTo>
                    <a:pt x="667417" y="3999505"/>
                  </a:lnTo>
                  <a:cubicBezTo>
                    <a:pt x="678656" y="4014745"/>
                    <a:pt x="689515" y="4030270"/>
                    <a:pt x="700564" y="4045606"/>
                  </a:cubicBezTo>
                  <a:lnTo>
                    <a:pt x="735521" y="4090373"/>
                  </a:lnTo>
                  <a:lnTo>
                    <a:pt x="770287" y="4135331"/>
                  </a:lnTo>
                  <a:cubicBezTo>
                    <a:pt x="782098" y="4150190"/>
                    <a:pt x="794766" y="4164287"/>
                    <a:pt x="806958" y="4178861"/>
                  </a:cubicBezTo>
                  <a:lnTo>
                    <a:pt x="843915" y="4222104"/>
                  </a:lnTo>
                  <a:cubicBezTo>
                    <a:pt x="856298" y="4236487"/>
                    <a:pt x="869823" y="4249822"/>
                    <a:pt x="882872" y="4263728"/>
                  </a:cubicBezTo>
                  <a:lnTo>
                    <a:pt x="922401" y="4304781"/>
                  </a:lnTo>
                  <a:lnTo>
                    <a:pt x="932307" y="4315068"/>
                  </a:lnTo>
                  <a:lnTo>
                    <a:pt x="942689" y="4324783"/>
                  </a:lnTo>
                  <a:lnTo>
                    <a:pt x="963454" y="4344310"/>
                  </a:lnTo>
                  <a:lnTo>
                    <a:pt x="1005078" y="4383362"/>
                  </a:lnTo>
                  <a:lnTo>
                    <a:pt x="1015460" y="4393173"/>
                  </a:lnTo>
                  <a:lnTo>
                    <a:pt x="1026319" y="4402412"/>
                  </a:lnTo>
                  <a:lnTo>
                    <a:pt x="1047941" y="4420986"/>
                  </a:lnTo>
                  <a:cubicBezTo>
                    <a:pt x="1076801" y="4445751"/>
                    <a:pt x="1105186" y="4471183"/>
                    <a:pt x="1135666" y="4494138"/>
                  </a:cubicBezTo>
                  <a:cubicBezTo>
                    <a:pt x="1254824" y="4589102"/>
                    <a:pt x="1383221" y="4673494"/>
                    <a:pt x="1520190" y="4741407"/>
                  </a:cubicBezTo>
                  <a:cubicBezTo>
                    <a:pt x="1657064" y="4809511"/>
                    <a:pt x="1801463" y="4862375"/>
                    <a:pt x="1949577" y="4898284"/>
                  </a:cubicBezTo>
                  <a:lnTo>
                    <a:pt x="2005298" y="4910761"/>
                  </a:lnTo>
                  <a:cubicBezTo>
                    <a:pt x="2023967" y="4914667"/>
                    <a:pt x="2042255" y="4919525"/>
                    <a:pt x="2061210" y="4922191"/>
                  </a:cubicBezTo>
                  <a:lnTo>
                    <a:pt x="2117503" y="4931336"/>
                  </a:lnTo>
                  <a:lnTo>
                    <a:pt x="2145602" y="4935907"/>
                  </a:lnTo>
                  <a:cubicBezTo>
                    <a:pt x="2154936" y="4937432"/>
                    <a:pt x="2164271" y="4939051"/>
                    <a:pt x="2173796" y="4939908"/>
                  </a:cubicBezTo>
                  <a:cubicBezTo>
                    <a:pt x="2211610" y="4943909"/>
                    <a:pt x="2249234" y="4948576"/>
                    <a:pt x="2286857" y="4952005"/>
                  </a:cubicBezTo>
                  <a:lnTo>
                    <a:pt x="2400109" y="4958482"/>
                  </a:lnTo>
                  <a:lnTo>
                    <a:pt x="2513267" y="4959815"/>
                  </a:lnTo>
                  <a:cubicBezTo>
                    <a:pt x="2532031" y="4960101"/>
                    <a:pt x="2550986" y="4958577"/>
                    <a:pt x="2569750" y="4958101"/>
                  </a:cubicBezTo>
                  <a:lnTo>
                    <a:pt x="2626043" y="4956386"/>
                  </a:lnTo>
                  <a:cubicBezTo>
                    <a:pt x="2644616" y="4956196"/>
                    <a:pt x="2663857" y="4954481"/>
                    <a:pt x="2682907" y="4953243"/>
                  </a:cubicBezTo>
                  <a:lnTo>
                    <a:pt x="2739962" y="4949433"/>
                  </a:lnTo>
                  <a:lnTo>
                    <a:pt x="2768441" y="4947814"/>
                  </a:lnTo>
                  <a:lnTo>
                    <a:pt x="2796731" y="4945052"/>
                  </a:lnTo>
                  <a:cubicBezTo>
                    <a:pt x="2815590" y="4943147"/>
                    <a:pt x="2834354" y="4941337"/>
                    <a:pt x="2853214" y="4939718"/>
                  </a:cubicBezTo>
                  <a:cubicBezTo>
                    <a:pt x="3003518" y="4924859"/>
                    <a:pt x="3150584" y="4901618"/>
                    <a:pt x="3293555" y="4866947"/>
                  </a:cubicBezTo>
                  <a:cubicBezTo>
                    <a:pt x="3436430" y="4832180"/>
                    <a:pt x="3575590" y="4786651"/>
                    <a:pt x="3709988" y="4726739"/>
                  </a:cubicBezTo>
                  <a:cubicBezTo>
                    <a:pt x="3743134" y="4711022"/>
                    <a:pt x="3776282" y="4694830"/>
                    <a:pt x="3809524" y="4678637"/>
                  </a:cubicBezTo>
                  <a:cubicBezTo>
                    <a:pt x="3841718" y="4660635"/>
                    <a:pt x="3874580" y="4643490"/>
                    <a:pt x="3906679" y="4624726"/>
                  </a:cubicBezTo>
                  <a:lnTo>
                    <a:pt x="3954018" y="4595198"/>
                  </a:lnTo>
                  <a:lnTo>
                    <a:pt x="3977735" y="4580339"/>
                  </a:lnTo>
                  <a:lnTo>
                    <a:pt x="3989546" y="4572910"/>
                  </a:lnTo>
                  <a:lnTo>
                    <a:pt x="4000976" y="4564814"/>
                  </a:lnTo>
                  <a:lnTo>
                    <a:pt x="4046982" y="4532619"/>
                  </a:lnTo>
                  <a:cubicBezTo>
                    <a:pt x="4062317" y="4521856"/>
                    <a:pt x="4077938" y="4511473"/>
                    <a:pt x="4092416" y="4499377"/>
                  </a:cubicBezTo>
                  <a:lnTo>
                    <a:pt x="4136708" y="4464325"/>
                  </a:lnTo>
                  <a:cubicBezTo>
                    <a:pt x="4151471" y="4452609"/>
                    <a:pt x="4166330" y="4440989"/>
                    <a:pt x="4180237" y="4428225"/>
                  </a:cubicBezTo>
                  <a:lnTo>
                    <a:pt x="4222718" y="4390601"/>
                  </a:lnTo>
                  <a:cubicBezTo>
                    <a:pt x="4236720" y="4377933"/>
                    <a:pt x="4251198" y="4365550"/>
                    <a:pt x="4264248" y="4352120"/>
                  </a:cubicBezTo>
                  <a:cubicBezTo>
                    <a:pt x="4318254" y="4299638"/>
                    <a:pt x="4369975" y="4245821"/>
                    <a:pt x="4413028" y="4189052"/>
                  </a:cubicBezTo>
                  <a:cubicBezTo>
                    <a:pt x="4458272" y="4132950"/>
                    <a:pt x="4492848" y="4073799"/>
                    <a:pt x="4522566" y="4011220"/>
                  </a:cubicBezTo>
                  <a:lnTo>
                    <a:pt x="4543425" y="3963500"/>
                  </a:lnTo>
                  <a:lnTo>
                    <a:pt x="4561332" y="3913208"/>
                  </a:lnTo>
                  <a:cubicBezTo>
                    <a:pt x="4567714" y="3896920"/>
                    <a:pt x="4572191" y="3878442"/>
                    <a:pt x="4577715" y="3861106"/>
                  </a:cubicBezTo>
                  <a:cubicBezTo>
                    <a:pt x="4582954" y="3843390"/>
                    <a:pt x="4588383" y="3826245"/>
                    <a:pt x="4593050" y="3807481"/>
                  </a:cubicBezTo>
                  <a:cubicBezTo>
                    <a:pt x="4631055" y="3660986"/>
                    <a:pt x="4663155" y="3500585"/>
                    <a:pt x="4706017" y="3343423"/>
                  </a:cubicBezTo>
                  <a:cubicBezTo>
                    <a:pt x="4748213" y="3185689"/>
                    <a:pt x="4798695" y="3030145"/>
                    <a:pt x="4854893" y="2877174"/>
                  </a:cubicBez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85" name="Freeform: Shape 84">
              <a:extLst>
                <a:ext uri="{FF2B5EF4-FFF2-40B4-BE49-F238E27FC236}">
                  <a16:creationId xmlns:a16="http://schemas.microsoft.com/office/drawing/2014/main" id="{E6A945EF-5283-47CA-8BC5-D58171AD9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76425" y="1351535"/>
              <a:ext cx="5514403" cy="5514975"/>
            </a:xfrm>
            <a:custGeom>
              <a:avLst/>
              <a:gdLst>
                <a:gd name="connsiteX0" fmla="*/ 2757202 w 5514403"/>
                <a:gd name="connsiteY0" fmla="*/ 0 h 5514975"/>
                <a:gd name="connsiteX1" fmla="*/ 0 w 5514403"/>
                <a:gd name="connsiteY1" fmla="*/ 2757488 h 5514975"/>
                <a:gd name="connsiteX2" fmla="*/ 2757202 w 5514403"/>
                <a:gd name="connsiteY2" fmla="*/ 5514975 h 5514975"/>
                <a:gd name="connsiteX3" fmla="*/ 5514404 w 5514403"/>
                <a:gd name="connsiteY3" fmla="*/ 2757488 h 5514975"/>
                <a:gd name="connsiteX4" fmla="*/ 2757202 w 5514403"/>
                <a:gd name="connsiteY4" fmla="*/ 0 h 5514975"/>
                <a:gd name="connsiteX5" fmla="*/ 4772501 w 5514403"/>
                <a:gd name="connsiteY5" fmla="*/ 1195578 h 5514975"/>
                <a:gd name="connsiteX6" fmla="*/ 5087017 w 5514403"/>
                <a:gd name="connsiteY6" fmla="*/ 1579817 h 5514975"/>
                <a:gd name="connsiteX7" fmla="*/ 5317522 w 5514403"/>
                <a:gd name="connsiteY7" fmla="*/ 2021110 h 5514975"/>
                <a:gd name="connsiteX8" fmla="*/ 5338001 w 5514403"/>
                <a:gd name="connsiteY8" fmla="*/ 2080165 h 5514975"/>
                <a:gd name="connsiteX9" fmla="*/ 5356479 w 5514403"/>
                <a:gd name="connsiteY9" fmla="*/ 2139982 h 5514975"/>
                <a:gd name="connsiteX10" fmla="*/ 5372386 w 5514403"/>
                <a:gd name="connsiteY10" fmla="*/ 2200561 h 5514975"/>
                <a:gd name="connsiteX11" fmla="*/ 5385912 w 5514403"/>
                <a:gd name="connsiteY11" fmla="*/ 2261711 h 5514975"/>
                <a:gd name="connsiteX12" fmla="*/ 5413915 w 5514403"/>
                <a:gd name="connsiteY12" fmla="*/ 2510885 h 5514975"/>
                <a:gd name="connsiteX13" fmla="*/ 5331905 w 5514403"/>
                <a:gd name="connsiteY13" fmla="*/ 3005328 h 5514975"/>
                <a:gd name="connsiteX14" fmla="*/ 5168456 w 5514403"/>
                <a:gd name="connsiteY14" fmla="*/ 3489579 h 5514975"/>
                <a:gd name="connsiteX15" fmla="*/ 5131499 w 5514403"/>
                <a:gd name="connsiteY15" fmla="*/ 3612071 h 5514975"/>
                <a:gd name="connsiteX16" fmla="*/ 5095589 w 5514403"/>
                <a:gd name="connsiteY16" fmla="*/ 3734753 h 5514975"/>
                <a:gd name="connsiteX17" fmla="*/ 5022247 w 5514403"/>
                <a:gd name="connsiteY17" fmla="*/ 3978116 h 5514975"/>
                <a:gd name="connsiteX18" fmla="*/ 5001578 w 5514403"/>
                <a:gd name="connsiteY18" fmla="*/ 4037457 h 5514975"/>
                <a:gd name="connsiteX19" fmla="*/ 4979194 w 5514403"/>
                <a:gd name="connsiteY19" fmla="*/ 4095655 h 5514975"/>
                <a:gd name="connsiteX20" fmla="*/ 4954905 w 5514403"/>
                <a:gd name="connsiteY20" fmla="*/ 4152519 h 5514975"/>
                <a:gd name="connsiteX21" fmla="*/ 4927187 w 5514403"/>
                <a:gd name="connsiteY21" fmla="*/ 4207288 h 5514975"/>
                <a:gd name="connsiteX22" fmla="*/ 4788980 w 5514403"/>
                <a:gd name="connsiteY22" fmla="*/ 4407504 h 5514975"/>
                <a:gd name="connsiteX23" fmla="*/ 4616577 w 5514403"/>
                <a:gd name="connsiteY23" fmla="*/ 4583145 h 5514975"/>
                <a:gd name="connsiteX24" fmla="*/ 4570000 w 5514403"/>
                <a:gd name="connsiteY24" fmla="*/ 4624102 h 5514975"/>
                <a:gd name="connsiteX25" fmla="*/ 4522756 w 5514403"/>
                <a:gd name="connsiteY25" fmla="*/ 4664298 h 5514975"/>
                <a:gd name="connsiteX26" fmla="*/ 4474464 w 5514403"/>
                <a:gd name="connsiteY26" fmla="*/ 4702969 h 5514975"/>
                <a:gd name="connsiteX27" fmla="*/ 4425791 w 5514403"/>
                <a:gd name="connsiteY27" fmla="*/ 4740879 h 5514975"/>
                <a:gd name="connsiteX28" fmla="*/ 4010311 w 5514403"/>
                <a:gd name="connsiteY28" fmla="*/ 4994910 h 5514975"/>
                <a:gd name="connsiteX29" fmla="*/ 3556254 w 5514403"/>
                <a:gd name="connsiteY29" fmla="*/ 5155311 h 5514975"/>
                <a:gd name="connsiteX30" fmla="*/ 3076670 w 5514403"/>
                <a:gd name="connsiteY30" fmla="*/ 5229321 h 5514975"/>
                <a:gd name="connsiteX31" fmla="*/ 2831497 w 5514403"/>
                <a:gd name="connsiteY31" fmla="*/ 5239893 h 5514975"/>
                <a:gd name="connsiteX32" fmla="*/ 2709767 w 5514403"/>
                <a:gd name="connsiteY32" fmla="*/ 5238655 h 5514975"/>
                <a:gd name="connsiteX33" fmla="*/ 2588038 w 5514403"/>
                <a:gd name="connsiteY33" fmla="*/ 5232654 h 5514975"/>
                <a:gd name="connsiteX34" fmla="*/ 2466594 w 5514403"/>
                <a:gd name="connsiteY34" fmla="*/ 5221129 h 5514975"/>
                <a:gd name="connsiteX35" fmla="*/ 2345627 w 5514403"/>
                <a:gd name="connsiteY35" fmla="*/ 5204174 h 5514975"/>
                <a:gd name="connsiteX36" fmla="*/ 2315432 w 5514403"/>
                <a:gd name="connsiteY36" fmla="*/ 5199127 h 5514975"/>
                <a:gd name="connsiteX37" fmla="*/ 2285333 w 5514403"/>
                <a:gd name="connsiteY37" fmla="*/ 5193506 h 5514975"/>
                <a:gd name="connsiteX38" fmla="*/ 2225135 w 5514403"/>
                <a:gd name="connsiteY38" fmla="*/ 5182267 h 5514975"/>
                <a:gd name="connsiteX39" fmla="*/ 2165318 w 5514403"/>
                <a:gd name="connsiteY39" fmla="*/ 5168932 h 5514975"/>
                <a:gd name="connsiteX40" fmla="*/ 2105501 w 5514403"/>
                <a:gd name="connsiteY40" fmla="*/ 5155026 h 5514975"/>
                <a:gd name="connsiteX41" fmla="*/ 1641062 w 5514403"/>
                <a:gd name="connsiteY41" fmla="*/ 4990814 h 5514975"/>
                <a:gd name="connsiteX42" fmla="*/ 843153 w 5514403"/>
                <a:gd name="connsiteY42" fmla="*/ 4403122 h 5514975"/>
                <a:gd name="connsiteX43" fmla="*/ 548735 w 5514403"/>
                <a:gd name="connsiteY43" fmla="*/ 3998024 h 5514975"/>
                <a:gd name="connsiteX44" fmla="*/ 517398 w 5514403"/>
                <a:gd name="connsiteY44" fmla="*/ 3943731 h 5514975"/>
                <a:gd name="connsiteX45" fmla="*/ 488347 w 5514403"/>
                <a:gd name="connsiteY45" fmla="*/ 3888105 h 5514975"/>
                <a:gd name="connsiteX46" fmla="*/ 460058 w 5514403"/>
                <a:gd name="connsiteY46" fmla="*/ 3832193 h 5514975"/>
                <a:gd name="connsiteX47" fmla="*/ 446723 w 5514403"/>
                <a:gd name="connsiteY47" fmla="*/ 3803809 h 5514975"/>
                <a:gd name="connsiteX48" fmla="*/ 433959 w 5514403"/>
                <a:gd name="connsiteY48" fmla="*/ 3775139 h 5514975"/>
                <a:gd name="connsiteX49" fmla="*/ 385096 w 5514403"/>
                <a:gd name="connsiteY49" fmla="*/ 3659696 h 5514975"/>
                <a:gd name="connsiteX50" fmla="*/ 362903 w 5514403"/>
                <a:gd name="connsiteY50" fmla="*/ 3601117 h 5514975"/>
                <a:gd name="connsiteX51" fmla="*/ 352044 w 5514403"/>
                <a:gd name="connsiteY51" fmla="*/ 3571780 h 5514975"/>
                <a:gd name="connsiteX52" fmla="*/ 342424 w 5514403"/>
                <a:gd name="connsiteY52" fmla="*/ 3541966 h 5514975"/>
                <a:gd name="connsiteX53" fmla="*/ 275082 w 5514403"/>
                <a:gd name="connsiteY53" fmla="*/ 3301079 h 5514975"/>
                <a:gd name="connsiteX54" fmla="*/ 262509 w 5514403"/>
                <a:gd name="connsiteY54" fmla="*/ 3239834 h 5514975"/>
                <a:gd name="connsiteX55" fmla="*/ 256223 w 5514403"/>
                <a:gd name="connsiteY55" fmla="*/ 3209258 h 5514975"/>
                <a:gd name="connsiteX56" fmla="*/ 253079 w 5514403"/>
                <a:gd name="connsiteY56" fmla="*/ 3194018 h 5514975"/>
                <a:gd name="connsiteX57" fmla="*/ 250698 w 5514403"/>
                <a:gd name="connsiteY57" fmla="*/ 3178588 h 5514975"/>
                <a:gd name="connsiteX58" fmla="*/ 232505 w 5514403"/>
                <a:gd name="connsiteY58" fmla="*/ 3055144 h 5514975"/>
                <a:gd name="connsiteX59" fmla="*/ 220694 w 5514403"/>
                <a:gd name="connsiteY59" fmla="*/ 2931128 h 5514975"/>
                <a:gd name="connsiteX60" fmla="*/ 215551 w 5514403"/>
                <a:gd name="connsiteY60" fmla="*/ 2806732 h 5514975"/>
                <a:gd name="connsiteX61" fmla="*/ 214979 w 5514403"/>
                <a:gd name="connsiteY61" fmla="*/ 2791206 h 5514975"/>
                <a:gd name="connsiteX62" fmla="*/ 215170 w 5514403"/>
                <a:gd name="connsiteY62" fmla="*/ 2775680 h 5514975"/>
                <a:gd name="connsiteX63" fmla="*/ 215551 w 5514403"/>
                <a:gd name="connsiteY63" fmla="*/ 2744629 h 5514975"/>
                <a:gd name="connsiteX64" fmla="*/ 216313 w 5514403"/>
                <a:gd name="connsiteY64" fmla="*/ 2682526 h 5514975"/>
                <a:gd name="connsiteX65" fmla="*/ 216789 w 5514403"/>
                <a:gd name="connsiteY65" fmla="*/ 2651570 h 5514975"/>
                <a:gd name="connsiteX66" fmla="*/ 218694 w 5514403"/>
                <a:gd name="connsiteY66" fmla="*/ 2621280 h 5514975"/>
                <a:gd name="connsiteX67" fmla="*/ 220504 w 5514403"/>
                <a:gd name="connsiteY67" fmla="*/ 2591086 h 5514975"/>
                <a:gd name="connsiteX68" fmla="*/ 223647 w 5514403"/>
                <a:gd name="connsiteY68" fmla="*/ 2561082 h 5514975"/>
                <a:gd name="connsiteX69" fmla="*/ 272129 w 5514403"/>
                <a:gd name="connsiteY69" fmla="*/ 2327815 h 5514975"/>
                <a:gd name="connsiteX70" fmla="*/ 365950 w 5514403"/>
                <a:gd name="connsiteY70" fmla="*/ 2111883 h 5514975"/>
                <a:gd name="connsiteX71" fmla="*/ 500539 w 5514403"/>
                <a:gd name="connsiteY71" fmla="*/ 1916621 h 5514975"/>
                <a:gd name="connsiteX72" fmla="*/ 664083 w 5514403"/>
                <a:gd name="connsiteY72" fmla="*/ 1737836 h 5514975"/>
                <a:gd name="connsiteX73" fmla="*/ 845534 w 5514403"/>
                <a:gd name="connsiteY73" fmla="*/ 1568482 h 5514975"/>
                <a:gd name="connsiteX74" fmla="*/ 1035653 w 5514403"/>
                <a:gd name="connsiteY74" fmla="*/ 1400270 h 5514975"/>
                <a:gd name="connsiteX75" fmla="*/ 1226915 w 5514403"/>
                <a:gd name="connsiteY75" fmla="*/ 1225772 h 5514975"/>
                <a:gd name="connsiteX76" fmla="*/ 1319498 w 5514403"/>
                <a:gd name="connsiteY76" fmla="*/ 1136714 h 5514975"/>
                <a:gd name="connsiteX77" fmla="*/ 1410843 w 5514403"/>
                <a:gd name="connsiteY77" fmla="*/ 1049846 h 5514975"/>
                <a:gd name="connsiteX78" fmla="*/ 1786033 w 5514403"/>
                <a:gd name="connsiteY78" fmla="*/ 726091 h 5514975"/>
                <a:gd name="connsiteX79" fmla="*/ 2191417 w 5514403"/>
                <a:gd name="connsiteY79" fmla="*/ 471202 h 5514975"/>
                <a:gd name="connsiteX80" fmla="*/ 2633186 w 5514403"/>
                <a:gd name="connsiteY80" fmla="*/ 327755 h 5514975"/>
                <a:gd name="connsiteX81" fmla="*/ 2864358 w 5514403"/>
                <a:gd name="connsiteY81" fmla="*/ 304991 h 5514975"/>
                <a:gd name="connsiteX82" fmla="*/ 2923032 w 5514403"/>
                <a:gd name="connsiteY82" fmla="*/ 304133 h 5514975"/>
                <a:gd name="connsiteX83" fmla="*/ 2982849 w 5514403"/>
                <a:gd name="connsiteY83" fmla="*/ 304895 h 5514975"/>
                <a:gd name="connsiteX84" fmla="*/ 3042476 w 5514403"/>
                <a:gd name="connsiteY84" fmla="*/ 307467 h 5514975"/>
                <a:gd name="connsiteX85" fmla="*/ 3102007 w 5514403"/>
                <a:gd name="connsiteY85" fmla="*/ 311372 h 5514975"/>
                <a:gd name="connsiteX86" fmla="*/ 3568541 w 5514403"/>
                <a:gd name="connsiteY86" fmla="*/ 398812 h 5514975"/>
                <a:gd name="connsiteX87" fmla="*/ 4006215 w 5514403"/>
                <a:gd name="connsiteY87" fmla="*/ 588264 h 5514975"/>
                <a:gd name="connsiteX88" fmla="*/ 4211479 w 5514403"/>
                <a:gd name="connsiteY88" fmla="*/ 715709 h 5514975"/>
                <a:gd name="connsiteX89" fmla="*/ 4407504 w 5514403"/>
                <a:gd name="connsiteY89" fmla="*/ 861155 h 5514975"/>
                <a:gd name="connsiteX90" fmla="*/ 4772501 w 5514403"/>
                <a:gd name="connsiteY90" fmla="*/ 1195578 h 55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4403" h="5514975">
                  <a:moveTo>
                    <a:pt x="2757202" y="0"/>
                  </a:moveTo>
                  <a:cubicBezTo>
                    <a:pt x="1234440" y="0"/>
                    <a:pt x="0" y="1234535"/>
                    <a:pt x="0" y="2757488"/>
                  </a:cubicBezTo>
                  <a:cubicBezTo>
                    <a:pt x="0" y="4280440"/>
                    <a:pt x="1234440" y="5514975"/>
                    <a:pt x="2757202" y="5514975"/>
                  </a:cubicBezTo>
                  <a:cubicBezTo>
                    <a:pt x="4279964" y="5514975"/>
                    <a:pt x="5514404" y="4280440"/>
                    <a:pt x="5514404" y="2757488"/>
                  </a:cubicBezTo>
                  <a:cubicBezTo>
                    <a:pt x="5514404" y="1234535"/>
                    <a:pt x="4279964" y="0"/>
                    <a:pt x="2757202" y="0"/>
                  </a:cubicBezTo>
                  <a:close/>
                  <a:moveTo>
                    <a:pt x="4772501" y="1195578"/>
                  </a:moveTo>
                  <a:cubicBezTo>
                    <a:pt x="4887278" y="1314545"/>
                    <a:pt x="4993768" y="1442371"/>
                    <a:pt x="5087017" y="1579817"/>
                  </a:cubicBezTo>
                  <a:cubicBezTo>
                    <a:pt x="5180171" y="1717167"/>
                    <a:pt x="5259895" y="1864519"/>
                    <a:pt x="5317522" y="2021110"/>
                  </a:cubicBezTo>
                  <a:cubicBezTo>
                    <a:pt x="5325047" y="2040541"/>
                    <a:pt x="5331428" y="2060353"/>
                    <a:pt x="5338001" y="2080165"/>
                  </a:cubicBezTo>
                  <a:cubicBezTo>
                    <a:pt x="5344859" y="2099882"/>
                    <a:pt x="5350574" y="2119884"/>
                    <a:pt x="5356479" y="2139982"/>
                  </a:cubicBezTo>
                  <a:cubicBezTo>
                    <a:pt x="5362766" y="2159889"/>
                    <a:pt x="5367433" y="2180273"/>
                    <a:pt x="5372386" y="2200561"/>
                  </a:cubicBezTo>
                  <a:cubicBezTo>
                    <a:pt x="5377720" y="2220754"/>
                    <a:pt x="5381816" y="2241233"/>
                    <a:pt x="5385912" y="2261711"/>
                  </a:cubicBezTo>
                  <a:cubicBezTo>
                    <a:pt x="5402485" y="2343626"/>
                    <a:pt x="5412201" y="2427065"/>
                    <a:pt x="5413915" y="2510885"/>
                  </a:cubicBezTo>
                  <a:cubicBezTo>
                    <a:pt x="5417915" y="2678525"/>
                    <a:pt x="5389627" y="2847118"/>
                    <a:pt x="5331905" y="3005328"/>
                  </a:cubicBezTo>
                  <a:cubicBezTo>
                    <a:pt x="5274278" y="3165634"/>
                    <a:pt x="5218557" y="3326606"/>
                    <a:pt x="5168456" y="3489579"/>
                  </a:cubicBezTo>
                  <a:lnTo>
                    <a:pt x="5131499" y="3612071"/>
                  </a:lnTo>
                  <a:lnTo>
                    <a:pt x="5095589" y="3734753"/>
                  </a:lnTo>
                  <a:cubicBezTo>
                    <a:pt x="5072063" y="3816477"/>
                    <a:pt x="5048726" y="3898392"/>
                    <a:pt x="5022247" y="3978116"/>
                  </a:cubicBezTo>
                  <a:cubicBezTo>
                    <a:pt x="5016056" y="3998309"/>
                    <a:pt x="5008817" y="4017836"/>
                    <a:pt x="5001578" y="4037457"/>
                  </a:cubicBezTo>
                  <a:cubicBezTo>
                    <a:pt x="4994148" y="4056888"/>
                    <a:pt x="4987767" y="4076891"/>
                    <a:pt x="4979194" y="4095655"/>
                  </a:cubicBezTo>
                  <a:lnTo>
                    <a:pt x="4954905" y="4152519"/>
                  </a:lnTo>
                  <a:cubicBezTo>
                    <a:pt x="4945856" y="4170903"/>
                    <a:pt x="4936522" y="4189095"/>
                    <a:pt x="4927187" y="4207288"/>
                  </a:cubicBezTo>
                  <a:cubicBezTo>
                    <a:pt x="4887849" y="4278821"/>
                    <a:pt x="4843082" y="4346163"/>
                    <a:pt x="4788980" y="4407504"/>
                  </a:cubicBezTo>
                  <a:cubicBezTo>
                    <a:pt x="4736973" y="4469988"/>
                    <a:pt x="4677347" y="4527233"/>
                    <a:pt x="4616577" y="4583145"/>
                  </a:cubicBezTo>
                  <a:cubicBezTo>
                    <a:pt x="4601814" y="4597432"/>
                    <a:pt x="4585716" y="4610576"/>
                    <a:pt x="4570000" y="4624102"/>
                  </a:cubicBezTo>
                  <a:lnTo>
                    <a:pt x="4522756" y="4664298"/>
                  </a:lnTo>
                  <a:cubicBezTo>
                    <a:pt x="4507325" y="4678014"/>
                    <a:pt x="4490752" y="4690301"/>
                    <a:pt x="4474464" y="4702969"/>
                  </a:cubicBezTo>
                  <a:lnTo>
                    <a:pt x="4425791" y="4740879"/>
                  </a:lnTo>
                  <a:cubicBezTo>
                    <a:pt x="4294632" y="4839748"/>
                    <a:pt x="4156043" y="4925759"/>
                    <a:pt x="4010311" y="4994910"/>
                  </a:cubicBezTo>
                  <a:cubicBezTo>
                    <a:pt x="3864578" y="5063871"/>
                    <a:pt x="3712559" y="5117116"/>
                    <a:pt x="3556254" y="5155311"/>
                  </a:cubicBezTo>
                  <a:cubicBezTo>
                    <a:pt x="3399949" y="5193602"/>
                    <a:pt x="3239357" y="5217128"/>
                    <a:pt x="3076670" y="5229321"/>
                  </a:cubicBezTo>
                  <a:cubicBezTo>
                    <a:pt x="2995517" y="5235607"/>
                    <a:pt x="2913126" y="5238560"/>
                    <a:pt x="2831497" y="5239893"/>
                  </a:cubicBezTo>
                  <a:cubicBezTo>
                    <a:pt x="2790920" y="5239417"/>
                    <a:pt x="2750344" y="5239798"/>
                    <a:pt x="2709767" y="5238655"/>
                  </a:cubicBezTo>
                  <a:lnTo>
                    <a:pt x="2588038" y="5232654"/>
                  </a:lnTo>
                  <a:cubicBezTo>
                    <a:pt x="2547652" y="5228558"/>
                    <a:pt x="2507171" y="5224653"/>
                    <a:pt x="2466594" y="5221129"/>
                  </a:cubicBezTo>
                  <a:cubicBezTo>
                    <a:pt x="2426208" y="5215890"/>
                    <a:pt x="2386013" y="5209794"/>
                    <a:pt x="2345627" y="5204174"/>
                  </a:cubicBezTo>
                  <a:cubicBezTo>
                    <a:pt x="2335435" y="5203031"/>
                    <a:pt x="2325434" y="5201031"/>
                    <a:pt x="2315432" y="5199127"/>
                  </a:cubicBezTo>
                  <a:lnTo>
                    <a:pt x="2285333" y="5193506"/>
                  </a:lnTo>
                  <a:lnTo>
                    <a:pt x="2225135" y="5182267"/>
                  </a:lnTo>
                  <a:cubicBezTo>
                    <a:pt x="2204942" y="5179028"/>
                    <a:pt x="2185321" y="5173409"/>
                    <a:pt x="2165318" y="5168932"/>
                  </a:cubicBezTo>
                  <a:lnTo>
                    <a:pt x="2105501" y="5155026"/>
                  </a:lnTo>
                  <a:cubicBezTo>
                    <a:pt x="1946720" y="5115211"/>
                    <a:pt x="1790986" y="5060156"/>
                    <a:pt x="1641062" y="4990814"/>
                  </a:cubicBezTo>
                  <a:cubicBezTo>
                    <a:pt x="1341215" y="4852416"/>
                    <a:pt x="1066038" y="4652391"/>
                    <a:pt x="843153" y="4403122"/>
                  </a:cubicBezTo>
                  <a:cubicBezTo>
                    <a:pt x="731520" y="4278821"/>
                    <a:pt x="632365" y="4142899"/>
                    <a:pt x="548735" y="3998024"/>
                  </a:cubicBezTo>
                  <a:lnTo>
                    <a:pt x="517398" y="3943731"/>
                  </a:lnTo>
                  <a:cubicBezTo>
                    <a:pt x="507111" y="3925538"/>
                    <a:pt x="498062" y="3906679"/>
                    <a:pt x="488347" y="3888105"/>
                  </a:cubicBezTo>
                  <a:lnTo>
                    <a:pt x="460058" y="3832193"/>
                  </a:lnTo>
                  <a:cubicBezTo>
                    <a:pt x="455200" y="3822954"/>
                    <a:pt x="450818" y="3813429"/>
                    <a:pt x="446723" y="3803809"/>
                  </a:cubicBezTo>
                  <a:lnTo>
                    <a:pt x="433959" y="3775139"/>
                  </a:lnTo>
                  <a:cubicBezTo>
                    <a:pt x="417195" y="3736848"/>
                    <a:pt x="399098" y="3699129"/>
                    <a:pt x="385096" y="3659696"/>
                  </a:cubicBezTo>
                  <a:lnTo>
                    <a:pt x="362903" y="3601117"/>
                  </a:lnTo>
                  <a:cubicBezTo>
                    <a:pt x="359283" y="3591306"/>
                    <a:pt x="355187" y="3581686"/>
                    <a:pt x="352044" y="3571780"/>
                  </a:cubicBezTo>
                  <a:lnTo>
                    <a:pt x="342424" y="3541966"/>
                  </a:lnTo>
                  <a:cubicBezTo>
                    <a:pt x="315373" y="3463004"/>
                    <a:pt x="294132" y="3382137"/>
                    <a:pt x="275082" y="3301079"/>
                  </a:cubicBezTo>
                  <a:lnTo>
                    <a:pt x="262509" y="3239834"/>
                  </a:lnTo>
                  <a:lnTo>
                    <a:pt x="256223" y="3209258"/>
                  </a:lnTo>
                  <a:lnTo>
                    <a:pt x="253079" y="3194018"/>
                  </a:lnTo>
                  <a:lnTo>
                    <a:pt x="250698" y="3178588"/>
                  </a:lnTo>
                  <a:cubicBezTo>
                    <a:pt x="244602" y="3137440"/>
                    <a:pt x="237839" y="3096387"/>
                    <a:pt x="232505" y="3055144"/>
                  </a:cubicBezTo>
                  <a:lnTo>
                    <a:pt x="220694" y="2931128"/>
                  </a:lnTo>
                  <a:cubicBezTo>
                    <a:pt x="218599" y="2889599"/>
                    <a:pt x="217361" y="2848166"/>
                    <a:pt x="215551" y="2806732"/>
                  </a:cubicBezTo>
                  <a:lnTo>
                    <a:pt x="214979" y="2791206"/>
                  </a:lnTo>
                  <a:lnTo>
                    <a:pt x="215170" y="2775680"/>
                  </a:lnTo>
                  <a:lnTo>
                    <a:pt x="215551" y="2744629"/>
                  </a:lnTo>
                  <a:lnTo>
                    <a:pt x="216313" y="2682526"/>
                  </a:lnTo>
                  <a:cubicBezTo>
                    <a:pt x="216503" y="2672239"/>
                    <a:pt x="216408" y="2661761"/>
                    <a:pt x="216789" y="2651570"/>
                  </a:cubicBezTo>
                  <a:lnTo>
                    <a:pt x="218694" y="2621280"/>
                  </a:lnTo>
                  <a:lnTo>
                    <a:pt x="220504" y="2591086"/>
                  </a:lnTo>
                  <a:lnTo>
                    <a:pt x="223647" y="2561082"/>
                  </a:lnTo>
                  <a:cubicBezTo>
                    <a:pt x="232315" y="2481263"/>
                    <a:pt x="248222" y="2402967"/>
                    <a:pt x="272129" y="2327815"/>
                  </a:cubicBezTo>
                  <a:cubicBezTo>
                    <a:pt x="296037" y="2252663"/>
                    <a:pt x="327565" y="2180463"/>
                    <a:pt x="365950" y="2111883"/>
                  </a:cubicBezTo>
                  <a:cubicBezTo>
                    <a:pt x="404146" y="2043208"/>
                    <a:pt x="450056" y="1978438"/>
                    <a:pt x="500539" y="1916621"/>
                  </a:cubicBezTo>
                  <a:cubicBezTo>
                    <a:pt x="550736" y="1854422"/>
                    <a:pt x="606171" y="1795558"/>
                    <a:pt x="664083" y="1737836"/>
                  </a:cubicBezTo>
                  <a:cubicBezTo>
                    <a:pt x="722186" y="1680210"/>
                    <a:pt x="783241" y="1624393"/>
                    <a:pt x="845534" y="1568482"/>
                  </a:cubicBezTo>
                  <a:lnTo>
                    <a:pt x="1035653" y="1400270"/>
                  </a:lnTo>
                  <a:cubicBezTo>
                    <a:pt x="1099661" y="1343597"/>
                    <a:pt x="1163765" y="1285685"/>
                    <a:pt x="1226915" y="1225772"/>
                  </a:cubicBezTo>
                  <a:lnTo>
                    <a:pt x="1319498" y="1136714"/>
                  </a:lnTo>
                  <a:cubicBezTo>
                    <a:pt x="1349883" y="1107567"/>
                    <a:pt x="1380268" y="1078611"/>
                    <a:pt x="1410843" y="1049846"/>
                  </a:cubicBezTo>
                  <a:cubicBezTo>
                    <a:pt x="1532858" y="935069"/>
                    <a:pt x="1656779" y="825056"/>
                    <a:pt x="1786033" y="726091"/>
                  </a:cubicBezTo>
                  <a:cubicBezTo>
                    <a:pt x="1915097" y="627031"/>
                    <a:pt x="2050066" y="539877"/>
                    <a:pt x="2191417" y="471202"/>
                  </a:cubicBezTo>
                  <a:cubicBezTo>
                    <a:pt x="2332863" y="402908"/>
                    <a:pt x="2480691" y="353473"/>
                    <a:pt x="2633186" y="327755"/>
                  </a:cubicBezTo>
                  <a:cubicBezTo>
                    <a:pt x="2709386" y="314992"/>
                    <a:pt x="2786539" y="307086"/>
                    <a:pt x="2864358" y="304991"/>
                  </a:cubicBezTo>
                  <a:cubicBezTo>
                    <a:pt x="2883980" y="304800"/>
                    <a:pt x="2902934" y="303657"/>
                    <a:pt x="2923032" y="304133"/>
                  </a:cubicBezTo>
                  <a:lnTo>
                    <a:pt x="2982849" y="304895"/>
                  </a:lnTo>
                  <a:lnTo>
                    <a:pt x="3042476" y="307467"/>
                  </a:lnTo>
                  <a:cubicBezTo>
                    <a:pt x="3062383" y="308324"/>
                    <a:pt x="3082099" y="310134"/>
                    <a:pt x="3102007" y="311372"/>
                  </a:cubicBezTo>
                  <a:cubicBezTo>
                    <a:pt x="3260408" y="323850"/>
                    <a:pt x="3416903" y="352616"/>
                    <a:pt x="3568541" y="398812"/>
                  </a:cubicBezTo>
                  <a:cubicBezTo>
                    <a:pt x="3720179" y="445199"/>
                    <a:pt x="3866293" y="510159"/>
                    <a:pt x="4006215" y="588264"/>
                  </a:cubicBezTo>
                  <a:cubicBezTo>
                    <a:pt x="4076224" y="627412"/>
                    <a:pt x="4144899" y="669703"/>
                    <a:pt x="4211479" y="715709"/>
                  </a:cubicBezTo>
                  <a:cubicBezTo>
                    <a:pt x="4278630" y="761048"/>
                    <a:pt x="4343686" y="810006"/>
                    <a:pt x="4407504" y="861155"/>
                  </a:cubicBezTo>
                  <a:cubicBezTo>
                    <a:pt x="4535424" y="963073"/>
                    <a:pt x="4656868" y="1076135"/>
                    <a:pt x="4772501" y="1195578"/>
                  </a:cubicBez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0" name="Picture 19" descr="A person and person standing in front of a white board&#10;&#10;Description automatically generated">
            <a:extLst>
              <a:ext uri="{FF2B5EF4-FFF2-40B4-BE49-F238E27FC236}">
                <a16:creationId xmlns:a16="http://schemas.microsoft.com/office/drawing/2014/main" id="{92D21986-C77D-B8D6-1585-8389543C587B}"/>
              </a:ext>
            </a:extLst>
          </p:cNvPr>
          <p:cNvPicPr>
            <a:picLocks noChangeAspect="1"/>
          </p:cNvPicPr>
          <p:nvPr/>
        </p:nvPicPr>
        <p:blipFill>
          <a:blip r:embed="rId4">
            <a:alphaModFix/>
          </a:blip>
          <a:srcRect/>
          <a:stretch>
            <a:fillRect/>
          </a:stretch>
        </p:blipFill>
        <p:spPr>
          <a:xfrm>
            <a:off x="3225930" y="2624324"/>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8" name="Picture 17" descr="A person and person standing in an office&#10;&#10;Description automatically generated">
            <a:extLst>
              <a:ext uri="{FF2B5EF4-FFF2-40B4-BE49-F238E27FC236}">
                <a16:creationId xmlns:a16="http://schemas.microsoft.com/office/drawing/2014/main" id="{4AC53AC0-DB49-42F3-338C-140674F12A00}"/>
              </a:ext>
            </a:extLst>
          </p:cNvPr>
          <p:cNvPicPr>
            <a:picLocks noChangeAspect="1"/>
          </p:cNvPicPr>
          <p:nvPr/>
        </p:nvPicPr>
        <p:blipFill>
          <a:blip r:embed="rId5">
            <a:alphaModFix/>
          </a:blip>
          <a:srcRect r="-3" b="13717"/>
          <a:stretch>
            <a:fillRect/>
          </a:stretch>
        </p:blipFill>
        <p:spPr>
          <a:xfrm>
            <a:off x="20" y="6910"/>
            <a:ext cx="4377325" cy="3776782"/>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grpSp>
        <p:nvGrpSpPr>
          <p:cNvPr id="87" name="Group 86">
            <a:extLst>
              <a:ext uri="{FF2B5EF4-FFF2-40B4-BE49-F238E27FC236}">
                <a16:creationId xmlns:a16="http://schemas.microsoft.com/office/drawing/2014/main" id="{EFC6FFFA-AB2A-4812-A998-4A53F25065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38"/>
            <a:ext cx="4457647" cy="3832799"/>
            <a:chOff x="10433" y="1938"/>
            <a:chExt cx="4457647" cy="3832799"/>
          </a:xfrm>
        </p:grpSpPr>
        <p:sp>
          <p:nvSpPr>
            <p:cNvPr id="88" name="Freeform: Shape 87">
              <a:extLst>
                <a:ext uri="{FF2B5EF4-FFF2-40B4-BE49-F238E27FC236}">
                  <a16:creationId xmlns:a16="http://schemas.microsoft.com/office/drawing/2014/main" id="{31E65805-5661-43B0-87EA-AB7A8CB61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1938"/>
              <a:ext cx="4403916" cy="3820281"/>
            </a:xfrm>
            <a:custGeom>
              <a:avLst/>
              <a:gdLst>
                <a:gd name="connsiteX0" fmla="*/ 3689956 w 4403916"/>
                <a:gd name="connsiteY0" fmla="*/ 0 h 3764028"/>
                <a:gd name="connsiteX1" fmla="*/ 4028939 w 4403916"/>
                <a:gd name="connsiteY1" fmla="*/ 0 h 3764028"/>
                <a:gd name="connsiteX2" fmla="*/ 4108310 w 4403916"/>
                <a:gd name="connsiteY2" fmla="*/ 114997 h 3764028"/>
                <a:gd name="connsiteX3" fmla="*/ 4317915 w 4403916"/>
                <a:gd name="connsiteY3" fmla="*/ 555006 h 3764028"/>
                <a:gd name="connsiteX4" fmla="*/ 4403828 w 4403916"/>
                <a:gd name="connsiteY4" fmla="*/ 1046236 h 3764028"/>
                <a:gd name="connsiteX5" fmla="*/ 4382668 w 4403916"/>
                <a:gd name="connsiteY5" fmla="*/ 1299162 h 3764028"/>
                <a:gd name="connsiteX6" fmla="*/ 4315735 w 4403916"/>
                <a:gd name="connsiteY6" fmla="*/ 1544277 h 3764028"/>
                <a:gd name="connsiteX7" fmla="*/ 4171337 w 4403916"/>
                <a:gd name="connsiteY7" fmla="*/ 1963761 h 3764028"/>
                <a:gd name="connsiteX8" fmla="*/ 4139187 w 4403916"/>
                <a:gd name="connsiteY8" fmla="*/ 2070198 h 3764028"/>
                <a:gd name="connsiteX9" fmla="*/ 4108128 w 4403916"/>
                <a:gd name="connsiteY9" fmla="*/ 2177998 h 3764028"/>
                <a:gd name="connsiteX10" fmla="*/ 4077250 w 4403916"/>
                <a:gd name="connsiteY10" fmla="*/ 2287888 h 3764028"/>
                <a:gd name="connsiteX11" fmla="*/ 4061448 w 4403916"/>
                <a:gd name="connsiteY11" fmla="*/ 2343649 h 3764028"/>
                <a:gd name="connsiteX12" fmla="*/ 4044374 w 4403916"/>
                <a:gd name="connsiteY12" fmla="*/ 2400591 h 3764028"/>
                <a:gd name="connsiteX13" fmla="*/ 4025939 w 4403916"/>
                <a:gd name="connsiteY13" fmla="*/ 2458259 h 3764028"/>
                <a:gd name="connsiteX14" fmla="*/ 4005596 w 4403916"/>
                <a:gd name="connsiteY14" fmla="*/ 2516565 h 3764028"/>
                <a:gd name="connsiteX15" fmla="*/ 3982800 w 4403916"/>
                <a:gd name="connsiteY15" fmla="*/ 2575233 h 3764028"/>
                <a:gd name="connsiteX16" fmla="*/ 3956101 w 4403916"/>
                <a:gd name="connsiteY16" fmla="*/ 2633628 h 3764028"/>
                <a:gd name="connsiteX17" fmla="*/ 3821782 w 4403916"/>
                <a:gd name="connsiteY17" fmla="*/ 2851680 h 3764028"/>
                <a:gd name="connsiteX18" fmla="*/ 3660763 w 4403916"/>
                <a:gd name="connsiteY18" fmla="*/ 3038310 h 3764028"/>
                <a:gd name="connsiteX19" fmla="*/ 3618442 w 4403916"/>
                <a:gd name="connsiteY19" fmla="*/ 3081447 h 3764028"/>
                <a:gd name="connsiteX20" fmla="*/ 3575667 w 4403916"/>
                <a:gd name="connsiteY20" fmla="*/ 3124131 h 3764028"/>
                <a:gd name="connsiteX21" fmla="*/ 3531621 w 4403916"/>
                <a:gd name="connsiteY21" fmla="*/ 3165816 h 3764028"/>
                <a:gd name="connsiteX22" fmla="*/ 3487030 w 4403916"/>
                <a:gd name="connsiteY22" fmla="*/ 3207138 h 3764028"/>
                <a:gd name="connsiteX23" fmla="*/ 3441167 w 4403916"/>
                <a:gd name="connsiteY23" fmla="*/ 3247279 h 3764028"/>
                <a:gd name="connsiteX24" fmla="*/ 3394578 w 4403916"/>
                <a:gd name="connsiteY24" fmla="*/ 3286966 h 3764028"/>
                <a:gd name="connsiteX25" fmla="*/ 3382862 w 4403916"/>
                <a:gd name="connsiteY25" fmla="*/ 3296865 h 3764028"/>
                <a:gd name="connsiteX26" fmla="*/ 3370693 w 4403916"/>
                <a:gd name="connsiteY26" fmla="*/ 3306310 h 3764028"/>
                <a:gd name="connsiteX27" fmla="*/ 3346354 w 4403916"/>
                <a:gd name="connsiteY27" fmla="*/ 3325109 h 3764028"/>
                <a:gd name="connsiteX28" fmla="*/ 3297586 w 4403916"/>
                <a:gd name="connsiteY28" fmla="*/ 3362799 h 3764028"/>
                <a:gd name="connsiteX29" fmla="*/ 3196234 w 4403916"/>
                <a:gd name="connsiteY29" fmla="*/ 3433999 h 3764028"/>
                <a:gd name="connsiteX30" fmla="*/ 3090250 w 4403916"/>
                <a:gd name="connsiteY30" fmla="*/ 3499297 h 3764028"/>
                <a:gd name="connsiteX31" fmla="*/ 2628717 w 4403916"/>
                <a:gd name="connsiteY31" fmla="*/ 3690013 h 3764028"/>
                <a:gd name="connsiteX32" fmla="*/ 2139758 w 4403916"/>
                <a:gd name="connsiteY32" fmla="*/ 3761758 h 3764028"/>
                <a:gd name="connsiteX33" fmla="*/ 2078638 w 4403916"/>
                <a:gd name="connsiteY33" fmla="*/ 3763392 h 3764028"/>
                <a:gd name="connsiteX34" fmla="*/ 2048123 w 4403916"/>
                <a:gd name="connsiteY34" fmla="*/ 3764028 h 3764028"/>
                <a:gd name="connsiteX35" fmla="*/ 2017699 w 4403916"/>
                <a:gd name="connsiteY35" fmla="*/ 3763574 h 3764028"/>
                <a:gd name="connsiteX36" fmla="*/ 1956943 w 4403916"/>
                <a:gd name="connsiteY36" fmla="*/ 3762121 h 3764028"/>
                <a:gd name="connsiteX37" fmla="*/ 1896005 w 4403916"/>
                <a:gd name="connsiteY37" fmla="*/ 3759488 h 3764028"/>
                <a:gd name="connsiteX38" fmla="*/ 1773311 w 4403916"/>
                <a:gd name="connsiteY38" fmla="*/ 3749497 h 3764028"/>
                <a:gd name="connsiteX39" fmla="*/ 1651434 w 4403916"/>
                <a:gd name="connsiteY39" fmla="*/ 3733423 h 3764028"/>
                <a:gd name="connsiteX40" fmla="*/ 1530829 w 4403916"/>
                <a:gd name="connsiteY40" fmla="*/ 3711173 h 3764028"/>
                <a:gd name="connsiteX41" fmla="*/ 1411677 w 4403916"/>
                <a:gd name="connsiteY41" fmla="*/ 3683655 h 3764028"/>
                <a:gd name="connsiteX42" fmla="*/ 1294251 w 4403916"/>
                <a:gd name="connsiteY42" fmla="*/ 3650961 h 3764028"/>
                <a:gd name="connsiteX43" fmla="*/ 1236219 w 4403916"/>
                <a:gd name="connsiteY43" fmla="*/ 3632707 h 3764028"/>
                <a:gd name="connsiteX44" fmla="*/ 1178550 w 4403916"/>
                <a:gd name="connsiteY44" fmla="*/ 3613817 h 3764028"/>
                <a:gd name="connsiteX45" fmla="*/ 735362 w 4403916"/>
                <a:gd name="connsiteY45" fmla="*/ 3422375 h 3764028"/>
                <a:gd name="connsiteX46" fmla="*/ 329228 w 4403916"/>
                <a:gd name="connsiteY46" fmla="*/ 3165635 h 3764028"/>
                <a:gd name="connsiteX47" fmla="*/ 235414 w 4403916"/>
                <a:gd name="connsiteY47" fmla="*/ 3090529 h 3764028"/>
                <a:gd name="connsiteX48" fmla="*/ 145506 w 4403916"/>
                <a:gd name="connsiteY48" fmla="*/ 3010882 h 3764028"/>
                <a:gd name="connsiteX49" fmla="*/ 123437 w 4403916"/>
                <a:gd name="connsiteY49" fmla="*/ 2990539 h 3764028"/>
                <a:gd name="connsiteX50" fmla="*/ 112357 w 4403916"/>
                <a:gd name="connsiteY50" fmla="*/ 2980368 h 3764028"/>
                <a:gd name="connsiteX51" fmla="*/ 101731 w 4403916"/>
                <a:gd name="connsiteY51" fmla="*/ 2969742 h 3764028"/>
                <a:gd name="connsiteX52" fmla="*/ 59411 w 4403916"/>
                <a:gd name="connsiteY52" fmla="*/ 2927148 h 3764028"/>
                <a:gd name="connsiteX53" fmla="*/ 17180 w 4403916"/>
                <a:gd name="connsiteY53" fmla="*/ 2884374 h 3764028"/>
                <a:gd name="connsiteX54" fmla="*/ 0 w 4403916"/>
                <a:gd name="connsiteY54" fmla="*/ 2865736 h 3764028"/>
                <a:gd name="connsiteX55" fmla="*/ 0 w 4403916"/>
                <a:gd name="connsiteY55" fmla="*/ 2465769 h 3764028"/>
                <a:gd name="connsiteX56" fmla="*/ 31167 w 4403916"/>
                <a:gd name="connsiteY56" fmla="*/ 2508028 h 3764028"/>
                <a:gd name="connsiteX57" fmla="*/ 62771 w 4403916"/>
                <a:gd name="connsiteY57" fmla="*/ 2551984 h 3764028"/>
                <a:gd name="connsiteX58" fmla="*/ 96101 w 4403916"/>
                <a:gd name="connsiteY58" fmla="*/ 2594667 h 3764028"/>
                <a:gd name="connsiteX59" fmla="*/ 129249 w 4403916"/>
                <a:gd name="connsiteY59" fmla="*/ 2637533 h 3764028"/>
                <a:gd name="connsiteX60" fmla="*/ 164214 w 4403916"/>
                <a:gd name="connsiteY60" fmla="*/ 2679037 h 3764028"/>
                <a:gd name="connsiteX61" fmla="*/ 199451 w 4403916"/>
                <a:gd name="connsiteY61" fmla="*/ 2720268 h 3764028"/>
                <a:gd name="connsiteX62" fmla="*/ 236595 w 4403916"/>
                <a:gd name="connsiteY62" fmla="*/ 2759954 h 3764028"/>
                <a:gd name="connsiteX63" fmla="*/ 274284 w 4403916"/>
                <a:gd name="connsiteY63" fmla="*/ 2799097 h 3764028"/>
                <a:gd name="connsiteX64" fmla="*/ 283729 w 4403916"/>
                <a:gd name="connsiteY64" fmla="*/ 2808905 h 3764028"/>
                <a:gd name="connsiteX65" fmla="*/ 293628 w 4403916"/>
                <a:gd name="connsiteY65" fmla="*/ 2818168 h 3764028"/>
                <a:gd name="connsiteX66" fmla="*/ 313426 w 4403916"/>
                <a:gd name="connsiteY66" fmla="*/ 2836786 h 3764028"/>
                <a:gd name="connsiteX67" fmla="*/ 353113 w 4403916"/>
                <a:gd name="connsiteY67" fmla="*/ 2874021 h 3764028"/>
                <a:gd name="connsiteX68" fmla="*/ 363012 w 4403916"/>
                <a:gd name="connsiteY68" fmla="*/ 2883375 h 3764028"/>
                <a:gd name="connsiteX69" fmla="*/ 373366 w 4403916"/>
                <a:gd name="connsiteY69" fmla="*/ 2892184 h 3764028"/>
                <a:gd name="connsiteX70" fmla="*/ 393981 w 4403916"/>
                <a:gd name="connsiteY70" fmla="*/ 2909894 h 3764028"/>
                <a:gd name="connsiteX71" fmla="*/ 477624 w 4403916"/>
                <a:gd name="connsiteY71" fmla="*/ 2979641 h 3764028"/>
                <a:gd name="connsiteX72" fmla="*/ 844252 w 4403916"/>
                <a:gd name="connsiteY72" fmla="*/ 3215402 h 3764028"/>
                <a:gd name="connsiteX73" fmla="*/ 1253655 w 4403916"/>
                <a:gd name="connsiteY73" fmla="*/ 3364978 h 3764028"/>
                <a:gd name="connsiteX74" fmla="*/ 1306783 w 4403916"/>
                <a:gd name="connsiteY74" fmla="*/ 3376875 h 3764028"/>
                <a:gd name="connsiteX75" fmla="*/ 1360093 w 4403916"/>
                <a:gd name="connsiteY75" fmla="*/ 3387773 h 3764028"/>
                <a:gd name="connsiteX76" fmla="*/ 1413766 w 4403916"/>
                <a:gd name="connsiteY76" fmla="*/ 3396492 h 3764028"/>
                <a:gd name="connsiteX77" fmla="*/ 1440558 w 4403916"/>
                <a:gd name="connsiteY77" fmla="*/ 3400850 h 3764028"/>
                <a:gd name="connsiteX78" fmla="*/ 1467439 w 4403916"/>
                <a:gd name="connsiteY78" fmla="*/ 3404665 h 3764028"/>
                <a:gd name="connsiteX79" fmla="*/ 1575239 w 4403916"/>
                <a:gd name="connsiteY79" fmla="*/ 3416199 h 3764028"/>
                <a:gd name="connsiteX80" fmla="*/ 1683220 w 4403916"/>
                <a:gd name="connsiteY80" fmla="*/ 3422375 h 3764028"/>
                <a:gd name="connsiteX81" fmla="*/ 1791112 w 4403916"/>
                <a:gd name="connsiteY81" fmla="*/ 3423646 h 3764028"/>
                <a:gd name="connsiteX82" fmla="*/ 1844966 w 4403916"/>
                <a:gd name="connsiteY82" fmla="*/ 3422012 h 3764028"/>
                <a:gd name="connsiteX83" fmla="*/ 1898639 w 4403916"/>
                <a:gd name="connsiteY83" fmla="*/ 3420376 h 3764028"/>
                <a:gd name="connsiteX84" fmla="*/ 1952857 w 4403916"/>
                <a:gd name="connsiteY84" fmla="*/ 3417380 h 3764028"/>
                <a:gd name="connsiteX85" fmla="*/ 2007256 w 4403916"/>
                <a:gd name="connsiteY85" fmla="*/ 3413747 h 3764028"/>
                <a:gd name="connsiteX86" fmla="*/ 2034410 w 4403916"/>
                <a:gd name="connsiteY86" fmla="*/ 3412203 h 3764028"/>
                <a:gd name="connsiteX87" fmla="*/ 2061383 w 4403916"/>
                <a:gd name="connsiteY87" fmla="*/ 3409570 h 3764028"/>
                <a:gd name="connsiteX88" fmla="*/ 2115238 w 4403916"/>
                <a:gd name="connsiteY88" fmla="*/ 3404484 h 3764028"/>
                <a:gd name="connsiteX89" fmla="*/ 2535085 w 4403916"/>
                <a:gd name="connsiteY89" fmla="*/ 3335100 h 3764028"/>
                <a:gd name="connsiteX90" fmla="*/ 2932138 w 4403916"/>
                <a:gd name="connsiteY90" fmla="*/ 3201417 h 3764028"/>
                <a:gd name="connsiteX91" fmla="*/ 3027041 w 4403916"/>
                <a:gd name="connsiteY91" fmla="*/ 3155554 h 3764028"/>
                <a:gd name="connsiteX92" fmla="*/ 3119675 w 4403916"/>
                <a:gd name="connsiteY92" fmla="*/ 3104152 h 3764028"/>
                <a:gd name="connsiteX93" fmla="*/ 3164810 w 4403916"/>
                <a:gd name="connsiteY93" fmla="*/ 3075998 h 3764028"/>
                <a:gd name="connsiteX94" fmla="*/ 3187424 w 4403916"/>
                <a:gd name="connsiteY94" fmla="*/ 3061830 h 3764028"/>
                <a:gd name="connsiteX95" fmla="*/ 3198685 w 4403916"/>
                <a:gd name="connsiteY95" fmla="*/ 3054747 h 3764028"/>
                <a:gd name="connsiteX96" fmla="*/ 3209583 w 4403916"/>
                <a:gd name="connsiteY96" fmla="*/ 3047028 h 3764028"/>
                <a:gd name="connsiteX97" fmla="*/ 3253448 w 4403916"/>
                <a:gd name="connsiteY97" fmla="*/ 3016331 h 3764028"/>
                <a:gd name="connsiteX98" fmla="*/ 3296767 w 4403916"/>
                <a:gd name="connsiteY98" fmla="*/ 2984636 h 3764028"/>
                <a:gd name="connsiteX99" fmla="*/ 3338998 w 4403916"/>
                <a:gd name="connsiteY99" fmla="*/ 2951216 h 3764028"/>
                <a:gd name="connsiteX100" fmla="*/ 3380501 w 4403916"/>
                <a:gd name="connsiteY100" fmla="*/ 2916796 h 3764028"/>
                <a:gd name="connsiteX101" fmla="*/ 3421005 w 4403916"/>
                <a:gd name="connsiteY101" fmla="*/ 2880923 h 3764028"/>
                <a:gd name="connsiteX102" fmla="*/ 3460602 w 4403916"/>
                <a:gd name="connsiteY102" fmla="*/ 2844233 h 3764028"/>
                <a:gd name="connsiteX103" fmla="*/ 3602458 w 4403916"/>
                <a:gd name="connsiteY103" fmla="*/ 2688754 h 3764028"/>
                <a:gd name="connsiteX104" fmla="*/ 3706899 w 4403916"/>
                <a:gd name="connsiteY104" fmla="*/ 2519198 h 3764028"/>
                <a:gd name="connsiteX105" fmla="*/ 3726787 w 4403916"/>
                <a:gd name="connsiteY105" fmla="*/ 2473699 h 3764028"/>
                <a:gd name="connsiteX106" fmla="*/ 3743860 w 4403916"/>
                <a:gd name="connsiteY106" fmla="*/ 2425747 h 3764028"/>
                <a:gd name="connsiteX107" fmla="*/ 3759481 w 4403916"/>
                <a:gd name="connsiteY107" fmla="*/ 2376070 h 3764028"/>
                <a:gd name="connsiteX108" fmla="*/ 3774102 w 4403916"/>
                <a:gd name="connsiteY108" fmla="*/ 2324941 h 3764028"/>
                <a:gd name="connsiteX109" fmla="*/ 3881812 w 4403916"/>
                <a:gd name="connsiteY109" fmla="*/ 1882480 h 3764028"/>
                <a:gd name="connsiteX110" fmla="*/ 4023759 w 4403916"/>
                <a:gd name="connsiteY110" fmla="*/ 1437930 h 3764028"/>
                <a:gd name="connsiteX111" fmla="*/ 4097321 w 4403916"/>
                <a:gd name="connsiteY111" fmla="*/ 1045691 h 3764028"/>
                <a:gd name="connsiteX112" fmla="*/ 4037563 w 4403916"/>
                <a:gd name="connsiteY112" fmla="*/ 642917 h 3764028"/>
                <a:gd name="connsiteX113" fmla="*/ 3865374 w 4403916"/>
                <a:gd name="connsiteY113" fmla="*/ 257581 h 3764028"/>
                <a:gd name="connsiteX114" fmla="*/ 3748583 w 4403916"/>
                <a:gd name="connsiteY114" fmla="*/ 76400 h 3764028"/>
                <a:gd name="connsiteX115" fmla="*/ 0 w 4403916"/>
                <a:gd name="connsiteY115" fmla="*/ 0 h 3764028"/>
                <a:gd name="connsiteX116" fmla="*/ 490974 w 4403916"/>
                <a:gd name="connsiteY116" fmla="*/ 0 h 3764028"/>
                <a:gd name="connsiteX117" fmla="*/ 340218 w 4403916"/>
                <a:gd name="connsiteY117" fmla="*/ 124715 h 3764028"/>
                <a:gd name="connsiteX118" fmla="*/ 158390 w 4403916"/>
                <a:gd name="connsiteY118" fmla="*/ 262927 h 3764028"/>
                <a:gd name="connsiteX119" fmla="*/ 0 w 4403916"/>
                <a:gd name="connsiteY119" fmla="*/ 383581 h 3764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403916" h="3764028">
                  <a:moveTo>
                    <a:pt x="3689956" y="0"/>
                  </a:moveTo>
                  <a:lnTo>
                    <a:pt x="4028939" y="0"/>
                  </a:lnTo>
                  <a:lnTo>
                    <a:pt x="4108310" y="114997"/>
                  </a:lnTo>
                  <a:cubicBezTo>
                    <a:pt x="4192952" y="252132"/>
                    <a:pt x="4264879" y="398983"/>
                    <a:pt x="4317915" y="555006"/>
                  </a:cubicBezTo>
                  <a:cubicBezTo>
                    <a:pt x="4370771" y="710848"/>
                    <a:pt x="4402375" y="877134"/>
                    <a:pt x="4403828" y="1046236"/>
                  </a:cubicBezTo>
                  <a:cubicBezTo>
                    <a:pt x="4404828" y="1130696"/>
                    <a:pt x="4397290" y="1215610"/>
                    <a:pt x="4382668" y="1299162"/>
                  </a:cubicBezTo>
                  <a:cubicBezTo>
                    <a:pt x="4367774" y="1382713"/>
                    <a:pt x="4344979" y="1464903"/>
                    <a:pt x="4315735" y="1544277"/>
                  </a:cubicBezTo>
                  <a:cubicBezTo>
                    <a:pt x="4264697" y="1683409"/>
                    <a:pt x="4215111" y="1822540"/>
                    <a:pt x="4171337" y="1963761"/>
                  </a:cubicBezTo>
                  <a:lnTo>
                    <a:pt x="4139187" y="2070198"/>
                  </a:lnTo>
                  <a:lnTo>
                    <a:pt x="4108128" y="2177998"/>
                  </a:lnTo>
                  <a:lnTo>
                    <a:pt x="4077250" y="2287888"/>
                  </a:lnTo>
                  <a:lnTo>
                    <a:pt x="4061448" y="2343649"/>
                  </a:lnTo>
                  <a:lnTo>
                    <a:pt x="4044374" y="2400591"/>
                  </a:lnTo>
                  <a:cubicBezTo>
                    <a:pt x="4039107" y="2419391"/>
                    <a:pt x="4032296" y="2439007"/>
                    <a:pt x="4025939" y="2458259"/>
                  </a:cubicBezTo>
                  <a:cubicBezTo>
                    <a:pt x="4019218" y="2477695"/>
                    <a:pt x="4013769" y="2496857"/>
                    <a:pt x="4005596" y="2516565"/>
                  </a:cubicBezTo>
                  <a:lnTo>
                    <a:pt x="3982800" y="2575233"/>
                  </a:lnTo>
                  <a:cubicBezTo>
                    <a:pt x="3974264" y="2594758"/>
                    <a:pt x="3965091" y="2614193"/>
                    <a:pt x="3956101" y="2633628"/>
                  </a:cubicBezTo>
                  <a:cubicBezTo>
                    <a:pt x="3918502" y="2710550"/>
                    <a:pt x="3873547" y="2785837"/>
                    <a:pt x="3821782" y="2851680"/>
                  </a:cubicBezTo>
                  <a:cubicBezTo>
                    <a:pt x="3771469" y="2919429"/>
                    <a:pt x="3716071" y="2979460"/>
                    <a:pt x="3660763" y="3038310"/>
                  </a:cubicBezTo>
                  <a:cubicBezTo>
                    <a:pt x="3647231" y="3053475"/>
                    <a:pt x="3632700" y="3067279"/>
                    <a:pt x="3618442" y="3081447"/>
                  </a:cubicBezTo>
                  <a:lnTo>
                    <a:pt x="3575667" y="3124131"/>
                  </a:lnTo>
                  <a:cubicBezTo>
                    <a:pt x="3561682" y="3138662"/>
                    <a:pt x="3546515" y="3152013"/>
                    <a:pt x="3531621" y="3165816"/>
                  </a:cubicBezTo>
                  <a:lnTo>
                    <a:pt x="3487030" y="3207138"/>
                  </a:lnTo>
                  <a:cubicBezTo>
                    <a:pt x="3472408" y="3221124"/>
                    <a:pt x="3456515" y="3234020"/>
                    <a:pt x="3441167" y="3247279"/>
                  </a:cubicBezTo>
                  <a:lnTo>
                    <a:pt x="3394578" y="3286966"/>
                  </a:lnTo>
                  <a:lnTo>
                    <a:pt x="3382862" y="3296865"/>
                  </a:lnTo>
                  <a:lnTo>
                    <a:pt x="3370693" y="3306310"/>
                  </a:lnTo>
                  <a:lnTo>
                    <a:pt x="3346354" y="3325109"/>
                  </a:lnTo>
                  <a:lnTo>
                    <a:pt x="3297586" y="3362799"/>
                  </a:lnTo>
                  <a:cubicBezTo>
                    <a:pt x="3264528" y="3387228"/>
                    <a:pt x="3230108" y="3410205"/>
                    <a:pt x="3196234" y="3433999"/>
                  </a:cubicBezTo>
                  <a:cubicBezTo>
                    <a:pt x="3161268" y="3456068"/>
                    <a:pt x="3125850" y="3477863"/>
                    <a:pt x="3090250" y="3499297"/>
                  </a:cubicBezTo>
                  <a:cubicBezTo>
                    <a:pt x="2946123" y="3582485"/>
                    <a:pt x="2789736" y="3647146"/>
                    <a:pt x="2628717" y="3690013"/>
                  </a:cubicBezTo>
                  <a:cubicBezTo>
                    <a:pt x="2467698" y="3733060"/>
                    <a:pt x="2302775" y="3755582"/>
                    <a:pt x="2139758" y="3761758"/>
                  </a:cubicBezTo>
                  <a:lnTo>
                    <a:pt x="2078638" y="3763392"/>
                  </a:lnTo>
                  <a:lnTo>
                    <a:pt x="2048123" y="3764028"/>
                  </a:lnTo>
                  <a:lnTo>
                    <a:pt x="2017699" y="3763574"/>
                  </a:lnTo>
                  <a:lnTo>
                    <a:pt x="1956943" y="3762121"/>
                  </a:lnTo>
                  <a:cubicBezTo>
                    <a:pt x="1936691" y="3761577"/>
                    <a:pt x="1916620" y="3761395"/>
                    <a:pt x="1896005" y="3759488"/>
                  </a:cubicBezTo>
                  <a:cubicBezTo>
                    <a:pt x="1854955" y="3756400"/>
                    <a:pt x="1814088" y="3753947"/>
                    <a:pt x="1773311" y="3749497"/>
                  </a:cubicBezTo>
                  <a:lnTo>
                    <a:pt x="1651434" y="3733423"/>
                  </a:lnTo>
                  <a:lnTo>
                    <a:pt x="1530829" y="3711173"/>
                  </a:lnTo>
                  <a:cubicBezTo>
                    <a:pt x="1490960" y="3702273"/>
                    <a:pt x="1451274" y="3692737"/>
                    <a:pt x="1411677" y="3683655"/>
                  </a:cubicBezTo>
                  <a:cubicBezTo>
                    <a:pt x="1372263" y="3673756"/>
                    <a:pt x="1333302" y="3661678"/>
                    <a:pt x="1294251" y="3650961"/>
                  </a:cubicBezTo>
                  <a:cubicBezTo>
                    <a:pt x="1274634" y="3645966"/>
                    <a:pt x="1255562" y="3638883"/>
                    <a:pt x="1236219" y="3632707"/>
                  </a:cubicBezTo>
                  <a:lnTo>
                    <a:pt x="1178550" y="3613817"/>
                  </a:lnTo>
                  <a:cubicBezTo>
                    <a:pt x="1025523" y="3561324"/>
                    <a:pt x="877309" y="3497299"/>
                    <a:pt x="735362" y="3422375"/>
                  </a:cubicBezTo>
                  <a:cubicBezTo>
                    <a:pt x="593506" y="3347359"/>
                    <a:pt x="456827" y="3262627"/>
                    <a:pt x="329228" y="3165635"/>
                  </a:cubicBezTo>
                  <a:cubicBezTo>
                    <a:pt x="296716" y="3142204"/>
                    <a:pt x="266292" y="3116049"/>
                    <a:pt x="235414" y="3090529"/>
                  </a:cubicBezTo>
                  <a:cubicBezTo>
                    <a:pt x="203992" y="3065555"/>
                    <a:pt x="175021" y="3037946"/>
                    <a:pt x="145506" y="3010882"/>
                  </a:cubicBezTo>
                  <a:lnTo>
                    <a:pt x="123437" y="2990539"/>
                  </a:lnTo>
                  <a:lnTo>
                    <a:pt x="112357" y="2980368"/>
                  </a:lnTo>
                  <a:lnTo>
                    <a:pt x="101731" y="2969742"/>
                  </a:lnTo>
                  <a:lnTo>
                    <a:pt x="59411" y="2927148"/>
                  </a:lnTo>
                  <a:cubicBezTo>
                    <a:pt x="45425" y="2912800"/>
                    <a:pt x="30713" y="2899268"/>
                    <a:pt x="17180" y="2884374"/>
                  </a:cubicBezTo>
                  <a:lnTo>
                    <a:pt x="0" y="2865736"/>
                  </a:lnTo>
                  <a:lnTo>
                    <a:pt x="0" y="2465769"/>
                  </a:lnTo>
                  <a:lnTo>
                    <a:pt x="31167" y="2508028"/>
                  </a:lnTo>
                  <a:cubicBezTo>
                    <a:pt x="41883" y="2522559"/>
                    <a:pt x="52236" y="2537361"/>
                    <a:pt x="62771" y="2551984"/>
                  </a:cubicBezTo>
                  <a:lnTo>
                    <a:pt x="96101" y="2594667"/>
                  </a:lnTo>
                  <a:lnTo>
                    <a:pt x="129249" y="2637533"/>
                  </a:lnTo>
                  <a:cubicBezTo>
                    <a:pt x="140511" y="2651700"/>
                    <a:pt x="152589" y="2665141"/>
                    <a:pt x="164214" y="2679037"/>
                  </a:cubicBezTo>
                  <a:lnTo>
                    <a:pt x="199451" y="2720268"/>
                  </a:lnTo>
                  <a:cubicBezTo>
                    <a:pt x="211257" y="2733981"/>
                    <a:pt x="224153" y="2746696"/>
                    <a:pt x="236595" y="2759954"/>
                  </a:cubicBezTo>
                  <a:lnTo>
                    <a:pt x="274284" y="2799097"/>
                  </a:lnTo>
                  <a:lnTo>
                    <a:pt x="283729" y="2808905"/>
                  </a:lnTo>
                  <a:lnTo>
                    <a:pt x="293628" y="2818168"/>
                  </a:lnTo>
                  <a:lnTo>
                    <a:pt x="313426" y="2836786"/>
                  </a:lnTo>
                  <a:lnTo>
                    <a:pt x="353113" y="2874021"/>
                  </a:lnTo>
                  <a:lnTo>
                    <a:pt x="363012" y="2883375"/>
                  </a:lnTo>
                  <a:lnTo>
                    <a:pt x="373366" y="2892184"/>
                  </a:lnTo>
                  <a:lnTo>
                    <a:pt x="393981" y="2909894"/>
                  </a:lnTo>
                  <a:cubicBezTo>
                    <a:pt x="421498" y="2933506"/>
                    <a:pt x="448562" y="2957755"/>
                    <a:pt x="477624" y="2979641"/>
                  </a:cubicBezTo>
                  <a:cubicBezTo>
                    <a:pt x="591236" y="3070186"/>
                    <a:pt x="713658" y="3150650"/>
                    <a:pt x="844252" y="3215402"/>
                  </a:cubicBezTo>
                  <a:cubicBezTo>
                    <a:pt x="974756" y="3280337"/>
                    <a:pt x="1112435" y="3330741"/>
                    <a:pt x="1253655" y="3364978"/>
                  </a:cubicBezTo>
                  <a:lnTo>
                    <a:pt x="1306783" y="3376875"/>
                  </a:lnTo>
                  <a:cubicBezTo>
                    <a:pt x="1324583" y="3380599"/>
                    <a:pt x="1342020" y="3385231"/>
                    <a:pt x="1360093" y="3387773"/>
                  </a:cubicBezTo>
                  <a:lnTo>
                    <a:pt x="1413766" y="3396492"/>
                  </a:lnTo>
                  <a:lnTo>
                    <a:pt x="1440558" y="3400850"/>
                  </a:lnTo>
                  <a:cubicBezTo>
                    <a:pt x="1449457" y="3402304"/>
                    <a:pt x="1458358" y="3403848"/>
                    <a:pt x="1467439" y="3404665"/>
                  </a:cubicBezTo>
                  <a:cubicBezTo>
                    <a:pt x="1503494" y="3408480"/>
                    <a:pt x="1539367" y="3412930"/>
                    <a:pt x="1575239" y="3416199"/>
                  </a:cubicBezTo>
                  <a:lnTo>
                    <a:pt x="1683220" y="3422375"/>
                  </a:lnTo>
                  <a:lnTo>
                    <a:pt x="1791112" y="3423646"/>
                  </a:lnTo>
                  <a:cubicBezTo>
                    <a:pt x="1809002" y="3423918"/>
                    <a:pt x="1827075" y="3422465"/>
                    <a:pt x="1844966" y="3422012"/>
                  </a:cubicBezTo>
                  <a:lnTo>
                    <a:pt x="1898639" y="3420376"/>
                  </a:lnTo>
                  <a:cubicBezTo>
                    <a:pt x="1916348" y="3420195"/>
                    <a:pt x="1934693" y="3418560"/>
                    <a:pt x="1952857" y="3417380"/>
                  </a:cubicBezTo>
                  <a:lnTo>
                    <a:pt x="2007256" y="3413747"/>
                  </a:lnTo>
                  <a:lnTo>
                    <a:pt x="2034410" y="3412203"/>
                  </a:lnTo>
                  <a:lnTo>
                    <a:pt x="2061383" y="3409570"/>
                  </a:lnTo>
                  <a:cubicBezTo>
                    <a:pt x="2079365" y="3407753"/>
                    <a:pt x="2097255" y="3406028"/>
                    <a:pt x="2115238" y="3404484"/>
                  </a:cubicBezTo>
                  <a:cubicBezTo>
                    <a:pt x="2258546" y="3390317"/>
                    <a:pt x="2398768" y="3368157"/>
                    <a:pt x="2535085" y="3335100"/>
                  </a:cubicBezTo>
                  <a:cubicBezTo>
                    <a:pt x="2671311" y="3301951"/>
                    <a:pt x="2803994" y="3258541"/>
                    <a:pt x="2932138" y="3201417"/>
                  </a:cubicBezTo>
                  <a:cubicBezTo>
                    <a:pt x="2963741" y="3186432"/>
                    <a:pt x="2995346" y="3170993"/>
                    <a:pt x="3027041" y="3155554"/>
                  </a:cubicBezTo>
                  <a:cubicBezTo>
                    <a:pt x="3057737" y="3138390"/>
                    <a:pt x="3089069" y="3122042"/>
                    <a:pt x="3119675" y="3104152"/>
                  </a:cubicBezTo>
                  <a:lnTo>
                    <a:pt x="3164810" y="3075998"/>
                  </a:lnTo>
                  <a:lnTo>
                    <a:pt x="3187424" y="3061830"/>
                  </a:lnTo>
                  <a:lnTo>
                    <a:pt x="3198685" y="3054747"/>
                  </a:lnTo>
                  <a:lnTo>
                    <a:pt x="3209583" y="3047028"/>
                  </a:lnTo>
                  <a:lnTo>
                    <a:pt x="3253448" y="3016331"/>
                  </a:lnTo>
                  <a:cubicBezTo>
                    <a:pt x="3268069" y="3006069"/>
                    <a:pt x="3282963" y="2996169"/>
                    <a:pt x="3296767" y="2984636"/>
                  </a:cubicBezTo>
                  <a:lnTo>
                    <a:pt x="3338998" y="2951216"/>
                  </a:lnTo>
                  <a:cubicBezTo>
                    <a:pt x="3353074" y="2940045"/>
                    <a:pt x="3367242" y="2928966"/>
                    <a:pt x="3380501" y="2916796"/>
                  </a:cubicBezTo>
                  <a:lnTo>
                    <a:pt x="3421005" y="2880923"/>
                  </a:lnTo>
                  <a:cubicBezTo>
                    <a:pt x="3434356" y="2868844"/>
                    <a:pt x="3448160" y="2857038"/>
                    <a:pt x="3460602" y="2844233"/>
                  </a:cubicBezTo>
                  <a:cubicBezTo>
                    <a:pt x="3512095" y="2794193"/>
                    <a:pt x="3561409" y="2742881"/>
                    <a:pt x="3602458" y="2688754"/>
                  </a:cubicBezTo>
                  <a:cubicBezTo>
                    <a:pt x="3645597" y="2635263"/>
                    <a:pt x="3678564" y="2578865"/>
                    <a:pt x="3706899" y="2519198"/>
                  </a:cubicBezTo>
                  <a:lnTo>
                    <a:pt x="3726787" y="2473699"/>
                  </a:lnTo>
                  <a:lnTo>
                    <a:pt x="3743860" y="2425747"/>
                  </a:lnTo>
                  <a:cubicBezTo>
                    <a:pt x="3749945" y="2410217"/>
                    <a:pt x="3754214" y="2392599"/>
                    <a:pt x="3759481" y="2376070"/>
                  </a:cubicBezTo>
                  <a:cubicBezTo>
                    <a:pt x="3764476" y="2359179"/>
                    <a:pt x="3769652" y="2342832"/>
                    <a:pt x="3774102" y="2324941"/>
                  </a:cubicBezTo>
                  <a:cubicBezTo>
                    <a:pt x="3810339" y="2185264"/>
                    <a:pt x="3840945" y="2032328"/>
                    <a:pt x="3881812" y="1882480"/>
                  </a:cubicBezTo>
                  <a:cubicBezTo>
                    <a:pt x="3922044" y="1732087"/>
                    <a:pt x="3970177" y="1583782"/>
                    <a:pt x="4023759" y="1437930"/>
                  </a:cubicBezTo>
                  <a:cubicBezTo>
                    <a:pt x="4070711" y="1311967"/>
                    <a:pt x="4095323" y="1179828"/>
                    <a:pt x="4097321" y="1045691"/>
                  </a:cubicBezTo>
                  <a:cubicBezTo>
                    <a:pt x="4099500" y="911554"/>
                    <a:pt x="4077796" y="775601"/>
                    <a:pt x="4037563" y="642917"/>
                  </a:cubicBezTo>
                  <a:cubicBezTo>
                    <a:pt x="3997513" y="509961"/>
                    <a:pt x="3937665" y="380910"/>
                    <a:pt x="3865374" y="257581"/>
                  </a:cubicBezTo>
                  <a:cubicBezTo>
                    <a:pt x="3829320" y="195825"/>
                    <a:pt x="3789451" y="135886"/>
                    <a:pt x="3748583" y="76400"/>
                  </a:cubicBezTo>
                  <a:close/>
                  <a:moveTo>
                    <a:pt x="0" y="0"/>
                  </a:moveTo>
                  <a:lnTo>
                    <a:pt x="490974" y="0"/>
                  </a:lnTo>
                  <a:lnTo>
                    <a:pt x="340218" y="124715"/>
                  </a:lnTo>
                  <a:cubicBezTo>
                    <a:pt x="279415" y="172712"/>
                    <a:pt x="218386" y="218189"/>
                    <a:pt x="158390" y="262927"/>
                  </a:cubicBezTo>
                  <a:lnTo>
                    <a:pt x="0" y="38358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753B73FA-DD70-4019-916A-C6CBE0FB80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1939"/>
              <a:ext cx="4389739" cy="3770876"/>
            </a:xfrm>
            <a:custGeom>
              <a:avLst/>
              <a:gdLst>
                <a:gd name="connsiteX0" fmla="*/ 3380673 w 4389739"/>
                <a:gd name="connsiteY0" fmla="*/ 0 h 3715351"/>
                <a:gd name="connsiteX1" fmla="*/ 4063068 w 4389739"/>
                <a:gd name="connsiteY1" fmla="*/ 0 h 3715351"/>
                <a:gd name="connsiteX2" fmla="*/ 4090590 w 4389739"/>
                <a:gd name="connsiteY2" fmla="*/ 40479 h 3715351"/>
                <a:gd name="connsiteX3" fmla="*/ 4304021 w 4389739"/>
                <a:gd name="connsiteY3" fmla="*/ 1470170 h 3715351"/>
                <a:gd name="connsiteX4" fmla="*/ 3646869 w 4389739"/>
                <a:gd name="connsiteY4" fmla="*/ 3036312 h 3715351"/>
                <a:gd name="connsiteX5" fmla="*/ 1927337 w 4389739"/>
                <a:gd name="connsiteY5" fmla="*/ 3715351 h 3715351"/>
                <a:gd name="connsiteX6" fmla="*/ 112084 w 4389739"/>
                <a:gd name="connsiteY6" fmla="*/ 2970651 h 3715351"/>
                <a:gd name="connsiteX7" fmla="*/ 0 w 4389739"/>
                <a:gd name="connsiteY7" fmla="*/ 2848883 h 3715351"/>
                <a:gd name="connsiteX8" fmla="*/ 0 w 4389739"/>
                <a:gd name="connsiteY8" fmla="*/ 1794217 h 3715351"/>
                <a:gd name="connsiteX9" fmla="*/ 50420 w 4389739"/>
                <a:gd name="connsiteY9" fmla="*/ 1930977 h 3715351"/>
                <a:gd name="connsiteX10" fmla="*/ 494879 w 4389739"/>
                <a:gd name="connsiteY10" fmla="*/ 2582861 h 3715351"/>
                <a:gd name="connsiteX11" fmla="*/ 1927428 w 4389739"/>
                <a:gd name="connsiteY11" fmla="*/ 3170539 h 3715351"/>
                <a:gd name="connsiteX12" fmla="*/ 3261622 w 4389739"/>
                <a:gd name="connsiteY12" fmla="*/ 2651065 h 3715351"/>
                <a:gd name="connsiteX13" fmla="*/ 3451249 w 4389739"/>
                <a:gd name="connsiteY13" fmla="*/ 2406495 h 3715351"/>
                <a:gd name="connsiteX14" fmla="*/ 3548513 w 4389739"/>
                <a:gd name="connsiteY14" fmla="*/ 2087000 h 3715351"/>
                <a:gd name="connsiteX15" fmla="*/ 3792812 w 4389739"/>
                <a:gd name="connsiteY15" fmla="*/ 1281544 h 3715351"/>
                <a:gd name="connsiteX16" fmla="*/ 3785001 w 4389739"/>
                <a:gd name="connsiteY16" fmla="*/ 655451 h 3715351"/>
                <a:gd name="connsiteX17" fmla="*/ 3400209 w 4389739"/>
                <a:gd name="connsiteY17" fmla="*/ 20912 h 3715351"/>
                <a:gd name="connsiteX18" fmla="*/ 0 w 4389739"/>
                <a:gd name="connsiteY18" fmla="*/ 0 h 3715351"/>
                <a:gd name="connsiteX19" fmla="*/ 740721 w 4389739"/>
                <a:gd name="connsiteY19" fmla="*/ 0 h 3715351"/>
                <a:gd name="connsiteX20" fmla="*/ 713748 w 4389739"/>
                <a:gd name="connsiteY20" fmla="*/ 26542 h 3715351"/>
                <a:gd name="connsiteX21" fmla="*/ 429308 w 4389739"/>
                <a:gd name="connsiteY21" fmla="*/ 295360 h 3715351"/>
                <a:gd name="connsiteX22" fmla="*/ 10006 w 4389739"/>
                <a:gd name="connsiteY22" fmla="*/ 732645 h 3715351"/>
                <a:gd name="connsiteX23" fmla="*/ 0 w 4389739"/>
                <a:gd name="connsiteY23" fmla="*/ 749563 h 37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89739" h="3715351">
                  <a:moveTo>
                    <a:pt x="3380673" y="0"/>
                  </a:moveTo>
                  <a:lnTo>
                    <a:pt x="4063068" y="0"/>
                  </a:lnTo>
                  <a:lnTo>
                    <a:pt x="4090590" y="40479"/>
                  </a:lnTo>
                  <a:cubicBezTo>
                    <a:pt x="4344157" y="451833"/>
                    <a:pt x="4493920" y="955714"/>
                    <a:pt x="4304021" y="1470170"/>
                  </a:cubicBezTo>
                  <a:cubicBezTo>
                    <a:pt x="3964456" y="2390148"/>
                    <a:pt x="4114577" y="2568603"/>
                    <a:pt x="3646869" y="3036312"/>
                  </a:cubicBezTo>
                  <a:cubicBezTo>
                    <a:pt x="3179069" y="3504020"/>
                    <a:pt x="2641069" y="3715351"/>
                    <a:pt x="1927337" y="3715351"/>
                  </a:cubicBezTo>
                  <a:cubicBezTo>
                    <a:pt x="1219872" y="3715351"/>
                    <a:pt x="578794" y="3431185"/>
                    <a:pt x="112084" y="2970651"/>
                  </a:cubicBezTo>
                  <a:lnTo>
                    <a:pt x="0" y="2848883"/>
                  </a:lnTo>
                  <a:lnTo>
                    <a:pt x="0" y="1794217"/>
                  </a:lnTo>
                  <a:lnTo>
                    <a:pt x="50420" y="1930977"/>
                  </a:lnTo>
                  <a:cubicBezTo>
                    <a:pt x="154859" y="2175638"/>
                    <a:pt x="304435" y="2394961"/>
                    <a:pt x="494879" y="2582861"/>
                  </a:cubicBezTo>
                  <a:cubicBezTo>
                    <a:pt x="878944" y="2961842"/>
                    <a:pt x="1387702" y="3170539"/>
                    <a:pt x="1927428" y="3170539"/>
                  </a:cubicBezTo>
                  <a:cubicBezTo>
                    <a:pt x="2498486" y="3170539"/>
                    <a:pt x="2897536" y="3015151"/>
                    <a:pt x="3261622" y="2651065"/>
                  </a:cubicBezTo>
                  <a:cubicBezTo>
                    <a:pt x="3384679" y="2528008"/>
                    <a:pt x="3426547" y="2458352"/>
                    <a:pt x="3451249" y="2406495"/>
                  </a:cubicBezTo>
                  <a:cubicBezTo>
                    <a:pt x="3487303" y="2330845"/>
                    <a:pt x="3513004" y="2228584"/>
                    <a:pt x="3548513" y="2087000"/>
                  </a:cubicBezTo>
                  <a:cubicBezTo>
                    <a:pt x="3596102" y="1897556"/>
                    <a:pt x="3661309" y="1638000"/>
                    <a:pt x="3792812" y="1281544"/>
                  </a:cubicBezTo>
                  <a:cubicBezTo>
                    <a:pt x="3864739" y="1086651"/>
                    <a:pt x="3862196" y="881858"/>
                    <a:pt x="3785001" y="655451"/>
                  </a:cubicBezTo>
                  <a:cubicBezTo>
                    <a:pt x="3714346" y="448296"/>
                    <a:pt x="3581298" y="228882"/>
                    <a:pt x="3400209" y="20912"/>
                  </a:cubicBezTo>
                  <a:close/>
                  <a:moveTo>
                    <a:pt x="0" y="0"/>
                  </a:moveTo>
                  <a:lnTo>
                    <a:pt x="740721" y="0"/>
                  </a:lnTo>
                  <a:lnTo>
                    <a:pt x="713748" y="26542"/>
                  </a:lnTo>
                  <a:cubicBezTo>
                    <a:pt x="616755" y="123534"/>
                    <a:pt x="521488" y="210901"/>
                    <a:pt x="429308" y="295360"/>
                  </a:cubicBezTo>
                  <a:cubicBezTo>
                    <a:pt x="256302" y="453928"/>
                    <a:pt x="106908" y="590789"/>
                    <a:pt x="10006" y="732645"/>
                  </a:cubicBezTo>
                  <a:lnTo>
                    <a:pt x="0" y="749563"/>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8276733-3A2F-427C-B871-7F5A43825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1939"/>
              <a:ext cx="4389701" cy="3770876"/>
            </a:xfrm>
            <a:custGeom>
              <a:avLst/>
              <a:gdLst>
                <a:gd name="connsiteX0" fmla="*/ 3499929 w 4389701"/>
                <a:gd name="connsiteY0" fmla="*/ 0 h 3715351"/>
                <a:gd name="connsiteX1" fmla="*/ 4063056 w 4389701"/>
                <a:gd name="connsiteY1" fmla="*/ 0 h 3715351"/>
                <a:gd name="connsiteX2" fmla="*/ 4090576 w 4389701"/>
                <a:gd name="connsiteY2" fmla="*/ 40479 h 3715351"/>
                <a:gd name="connsiteX3" fmla="*/ 4304020 w 4389701"/>
                <a:gd name="connsiteY3" fmla="*/ 1470170 h 3715351"/>
                <a:gd name="connsiteX4" fmla="*/ 3646868 w 4389701"/>
                <a:gd name="connsiteY4" fmla="*/ 3036312 h 3715351"/>
                <a:gd name="connsiteX5" fmla="*/ 1927336 w 4389701"/>
                <a:gd name="connsiteY5" fmla="*/ 3715351 h 3715351"/>
                <a:gd name="connsiteX6" fmla="*/ 112084 w 4389701"/>
                <a:gd name="connsiteY6" fmla="*/ 2970651 h 3715351"/>
                <a:gd name="connsiteX7" fmla="*/ 0 w 4389701"/>
                <a:gd name="connsiteY7" fmla="*/ 2848884 h 3715351"/>
                <a:gd name="connsiteX8" fmla="*/ 0 w 4389701"/>
                <a:gd name="connsiteY8" fmla="*/ 2034844 h 3715351"/>
                <a:gd name="connsiteX9" fmla="*/ 57349 w 4389701"/>
                <a:gd name="connsiteY9" fmla="*/ 2152995 h 3715351"/>
                <a:gd name="connsiteX10" fmla="*/ 430943 w 4389701"/>
                <a:gd name="connsiteY10" fmla="*/ 2647251 h 3715351"/>
                <a:gd name="connsiteX11" fmla="*/ 1927336 w 4389701"/>
                <a:gd name="connsiteY11" fmla="*/ 3261084 h 3715351"/>
                <a:gd name="connsiteX12" fmla="*/ 2712723 w 4389701"/>
                <a:gd name="connsiteY12" fmla="*/ 3128673 h 3715351"/>
                <a:gd name="connsiteX13" fmla="*/ 3325739 w 4389701"/>
                <a:gd name="connsiteY13" fmla="*/ 2715091 h 3715351"/>
                <a:gd name="connsiteX14" fmla="*/ 3533165 w 4389701"/>
                <a:gd name="connsiteY14" fmla="*/ 2445455 h 3715351"/>
                <a:gd name="connsiteX15" fmla="*/ 3636606 w 4389701"/>
                <a:gd name="connsiteY15" fmla="*/ 2108978 h 3715351"/>
                <a:gd name="connsiteX16" fmla="*/ 3877997 w 4389701"/>
                <a:gd name="connsiteY16" fmla="*/ 1312875 h 3715351"/>
                <a:gd name="connsiteX17" fmla="*/ 3871005 w 4389701"/>
                <a:gd name="connsiteY17" fmla="*/ 626026 h 3715351"/>
                <a:gd name="connsiteX18" fmla="*/ 3600818 w 4389701"/>
                <a:gd name="connsiteY18" fmla="*/ 125805 h 3715351"/>
                <a:gd name="connsiteX19" fmla="*/ 0 w 4389701"/>
                <a:gd name="connsiteY19" fmla="*/ 0 h 3715351"/>
                <a:gd name="connsiteX20" fmla="*/ 610148 w 4389701"/>
                <a:gd name="connsiteY20" fmla="*/ 0 h 3715351"/>
                <a:gd name="connsiteX21" fmla="*/ 507071 w 4389701"/>
                <a:gd name="connsiteY21" fmla="*/ 99503 h 3715351"/>
                <a:gd name="connsiteX22" fmla="*/ 367825 w 4389701"/>
                <a:gd name="connsiteY22" fmla="*/ 228156 h 3715351"/>
                <a:gd name="connsiteX23" fmla="*/ 21000 w 4389701"/>
                <a:gd name="connsiteY23" fmla="*/ 569708 h 3715351"/>
                <a:gd name="connsiteX24" fmla="*/ 0 w 4389701"/>
                <a:gd name="connsiteY24" fmla="*/ 596889 h 371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89701" h="3715351">
                  <a:moveTo>
                    <a:pt x="3499929" y="0"/>
                  </a:moveTo>
                  <a:lnTo>
                    <a:pt x="4063056" y="0"/>
                  </a:lnTo>
                  <a:lnTo>
                    <a:pt x="4090576" y="40479"/>
                  </a:lnTo>
                  <a:cubicBezTo>
                    <a:pt x="4344122" y="451833"/>
                    <a:pt x="4493851" y="955714"/>
                    <a:pt x="4304020" y="1470170"/>
                  </a:cubicBezTo>
                  <a:cubicBezTo>
                    <a:pt x="3964455" y="2390148"/>
                    <a:pt x="4114576" y="2568603"/>
                    <a:pt x="3646868" y="3036312"/>
                  </a:cubicBezTo>
                  <a:cubicBezTo>
                    <a:pt x="3179069" y="3504020"/>
                    <a:pt x="2641068" y="3715351"/>
                    <a:pt x="1927336" y="3715351"/>
                  </a:cubicBezTo>
                  <a:cubicBezTo>
                    <a:pt x="1219872" y="3715351"/>
                    <a:pt x="578794" y="3431185"/>
                    <a:pt x="112084" y="2970651"/>
                  </a:cubicBezTo>
                  <a:lnTo>
                    <a:pt x="0" y="2848884"/>
                  </a:lnTo>
                  <a:lnTo>
                    <a:pt x="0" y="2034844"/>
                  </a:lnTo>
                  <a:lnTo>
                    <a:pt x="57349" y="2152995"/>
                  </a:lnTo>
                  <a:cubicBezTo>
                    <a:pt x="156619" y="2334426"/>
                    <a:pt x="281776" y="2500059"/>
                    <a:pt x="430943" y="2647251"/>
                  </a:cubicBezTo>
                  <a:cubicBezTo>
                    <a:pt x="832174" y="3043032"/>
                    <a:pt x="1363635" y="3261084"/>
                    <a:pt x="1927336" y="3261084"/>
                  </a:cubicBezTo>
                  <a:cubicBezTo>
                    <a:pt x="2229848" y="3261084"/>
                    <a:pt x="2486770" y="3217764"/>
                    <a:pt x="2712723" y="3128673"/>
                  </a:cubicBezTo>
                  <a:cubicBezTo>
                    <a:pt x="2934316" y="3041306"/>
                    <a:pt x="3134841" y="2905989"/>
                    <a:pt x="3325739" y="2715091"/>
                  </a:cubicBezTo>
                  <a:cubicBezTo>
                    <a:pt x="3458513" y="2582408"/>
                    <a:pt x="3505103" y="2504305"/>
                    <a:pt x="3533165" y="2445455"/>
                  </a:cubicBezTo>
                  <a:cubicBezTo>
                    <a:pt x="3573124" y="2361631"/>
                    <a:pt x="3599734" y="2255648"/>
                    <a:pt x="3636606" y="2108978"/>
                  </a:cubicBezTo>
                  <a:cubicBezTo>
                    <a:pt x="3683649" y="1921532"/>
                    <a:pt x="3748129" y="1664701"/>
                    <a:pt x="3877997" y="1312875"/>
                  </a:cubicBezTo>
                  <a:cubicBezTo>
                    <a:pt x="3957462" y="1097549"/>
                    <a:pt x="3955192" y="872957"/>
                    <a:pt x="3871005" y="626026"/>
                  </a:cubicBezTo>
                  <a:cubicBezTo>
                    <a:pt x="3815220" y="462351"/>
                    <a:pt x="3723064" y="292137"/>
                    <a:pt x="3600818" y="125805"/>
                  </a:cubicBezTo>
                  <a:close/>
                  <a:moveTo>
                    <a:pt x="0" y="0"/>
                  </a:moveTo>
                  <a:lnTo>
                    <a:pt x="610148" y="0"/>
                  </a:lnTo>
                  <a:lnTo>
                    <a:pt x="507071" y="99503"/>
                  </a:lnTo>
                  <a:cubicBezTo>
                    <a:pt x="460050" y="143606"/>
                    <a:pt x="413552" y="186244"/>
                    <a:pt x="367825" y="228156"/>
                  </a:cubicBezTo>
                  <a:cubicBezTo>
                    <a:pt x="234937" y="349874"/>
                    <a:pt x="115689" y="459178"/>
                    <a:pt x="21000" y="569708"/>
                  </a:cubicBezTo>
                  <a:lnTo>
                    <a:pt x="0" y="5968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4A30C11-CB65-4FFA-A60D-499BF0DCD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3" y="6910"/>
              <a:ext cx="4457647" cy="3827827"/>
            </a:xfrm>
            <a:custGeom>
              <a:avLst/>
              <a:gdLst>
                <a:gd name="connsiteX0" fmla="*/ 4035886 w 4457647"/>
                <a:gd name="connsiteY0" fmla="*/ 0 h 3827827"/>
                <a:gd name="connsiteX1" fmla="*/ 4194172 w 4457647"/>
                <a:gd name="connsiteY1" fmla="*/ 0 h 3827827"/>
                <a:gd name="connsiteX2" fmla="*/ 4245692 w 4457647"/>
                <a:gd name="connsiteY2" fmla="*/ 106223 h 3827827"/>
                <a:gd name="connsiteX3" fmla="*/ 4457647 w 4457647"/>
                <a:gd name="connsiteY3" fmla="*/ 1148970 h 3827827"/>
                <a:gd name="connsiteX4" fmla="*/ 1760496 w 4457647"/>
                <a:gd name="connsiteY4" fmla="*/ 3827827 h 3827827"/>
                <a:gd name="connsiteX5" fmla="*/ 44857 w 4457647"/>
                <a:gd name="connsiteY5" fmla="*/ 3216117 h 3827827"/>
                <a:gd name="connsiteX6" fmla="*/ 0 w 4457647"/>
                <a:gd name="connsiteY6" fmla="*/ 3175626 h 3827827"/>
                <a:gd name="connsiteX7" fmla="*/ 0 w 4457647"/>
                <a:gd name="connsiteY7" fmla="*/ 2859397 h 3827827"/>
                <a:gd name="connsiteX8" fmla="*/ 60826 w 4457647"/>
                <a:gd name="connsiteY8" fmla="*/ 2920142 h 3827827"/>
                <a:gd name="connsiteX9" fmla="*/ 668665 w 4457647"/>
                <a:gd name="connsiteY9" fmla="*/ 3318613 h 3827827"/>
                <a:gd name="connsiteX10" fmla="*/ 1122989 w 4457647"/>
                <a:gd name="connsiteY10" fmla="*/ 3478142 h 3827827"/>
                <a:gd name="connsiteX11" fmla="*/ 1181503 w 4457647"/>
                <a:gd name="connsiteY11" fmla="*/ 3491652 h 3827827"/>
                <a:gd name="connsiteX12" fmla="*/ 1240017 w 4457647"/>
                <a:gd name="connsiteY12" fmla="*/ 3504606 h 3827827"/>
                <a:gd name="connsiteX13" fmla="*/ 1298904 w 4457647"/>
                <a:gd name="connsiteY13" fmla="*/ 3515525 h 3827827"/>
                <a:gd name="connsiteX14" fmla="*/ 1328347 w 4457647"/>
                <a:gd name="connsiteY14" fmla="*/ 3520986 h 3827827"/>
                <a:gd name="connsiteX15" fmla="*/ 1357885 w 4457647"/>
                <a:gd name="connsiteY15" fmla="*/ 3525889 h 3827827"/>
                <a:gd name="connsiteX16" fmla="*/ 1476217 w 4457647"/>
                <a:gd name="connsiteY16" fmla="*/ 3542361 h 3827827"/>
                <a:gd name="connsiteX17" fmla="*/ 1595016 w 4457647"/>
                <a:gd name="connsiteY17" fmla="*/ 3553556 h 3827827"/>
                <a:gd name="connsiteX18" fmla="*/ 1714094 w 4457647"/>
                <a:gd name="connsiteY18" fmla="*/ 3559387 h 3827827"/>
                <a:gd name="connsiteX19" fmla="*/ 1833172 w 4457647"/>
                <a:gd name="connsiteY19" fmla="*/ 3560589 h 3827827"/>
                <a:gd name="connsiteX20" fmla="*/ 2073006 w 4457647"/>
                <a:gd name="connsiteY20" fmla="*/ 3550318 h 3827827"/>
                <a:gd name="connsiteX21" fmla="*/ 2542145 w 4457647"/>
                <a:gd name="connsiteY21" fmla="*/ 3478419 h 3827827"/>
                <a:gd name="connsiteX22" fmla="*/ 2986313 w 4457647"/>
                <a:gd name="connsiteY22" fmla="*/ 3322592 h 3827827"/>
                <a:gd name="connsiteX23" fmla="*/ 3392744 w 4457647"/>
                <a:gd name="connsiteY23" fmla="*/ 3075804 h 3827827"/>
                <a:gd name="connsiteX24" fmla="*/ 3440357 w 4457647"/>
                <a:gd name="connsiteY24" fmla="*/ 3038976 h 3827827"/>
                <a:gd name="connsiteX25" fmla="*/ 3487597 w 4457647"/>
                <a:gd name="connsiteY25" fmla="*/ 3001407 h 3827827"/>
                <a:gd name="connsiteX26" fmla="*/ 3533812 w 4457647"/>
                <a:gd name="connsiteY26" fmla="*/ 2962357 h 3827827"/>
                <a:gd name="connsiteX27" fmla="*/ 3579375 w 4457647"/>
                <a:gd name="connsiteY27" fmla="*/ 2922568 h 3827827"/>
                <a:gd name="connsiteX28" fmla="*/ 3748023 w 4457647"/>
                <a:gd name="connsiteY28" fmla="*/ 2751936 h 3827827"/>
                <a:gd name="connsiteX29" fmla="*/ 3883220 w 4457647"/>
                <a:gd name="connsiteY29" fmla="*/ 2557428 h 3827827"/>
                <a:gd name="connsiteX30" fmla="*/ 3910334 w 4457647"/>
                <a:gd name="connsiteY30" fmla="*/ 2504221 h 3827827"/>
                <a:gd name="connsiteX31" fmla="*/ 3934094 w 4457647"/>
                <a:gd name="connsiteY31" fmla="*/ 2448979 h 3827827"/>
                <a:gd name="connsiteX32" fmla="*/ 3955991 w 4457647"/>
                <a:gd name="connsiteY32" fmla="*/ 2392440 h 3827827"/>
                <a:gd name="connsiteX33" fmla="*/ 3976209 w 4457647"/>
                <a:gd name="connsiteY33" fmla="*/ 2334792 h 3827827"/>
                <a:gd name="connsiteX34" fmla="*/ 4047954 w 4457647"/>
                <a:gd name="connsiteY34" fmla="*/ 2098368 h 3827827"/>
                <a:gd name="connsiteX35" fmla="*/ 4083082 w 4457647"/>
                <a:gd name="connsiteY35" fmla="*/ 1979185 h 3827827"/>
                <a:gd name="connsiteX36" fmla="*/ 4119234 w 4457647"/>
                <a:gd name="connsiteY36" fmla="*/ 1860185 h 3827827"/>
                <a:gd name="connsiteX37" fmla="*/ 4279124 w 4457647"/>
                <a:gd name="connsiteY37" fmla="*/ 1389742 h 3827827"/>
                <a:gd name="connsiteX38" fmla="*/ 4359347 w 4457647"/>
                <a:gd name="connsiteY38" fmla="*/ 909398 h 3827827"/>
                <a:gd name="connsiteX39" fmla="*/ 4331954 w 4457647"/>
                <a:gd name="connsiteY39" fmla="*/ 667330 h 3827827"/>
                <a:gd name="connsiteX40" fmla="*/ 4318723 w 4457647"/>
                <a:gd name="connsiteY40" fmla="*/ 607924 h 3827827"/>
                <a:gd name="connsiteX41" fmla="*/ 4303162 w 4457647"/>
                <a:gd name="connsiteY41" fmla="*/ 549072 h 3827827"/>
                <a:gd name="connsiteX42" fmla="*/ 4285087 w 4457647"/>
                <a:gd name="connsiteY42" fmla="*/ 490961 h 3827827"/>
                <a:gd name="connsiteX43" fmla="*/ 4265053 w 4457647"/>
                <a:gd name="connsiteY43" fmla="*/ 433589 h 3827827"/>
                <a:gd name="connsiteX44" fmla="*/ 4039569 w 4457647"/>
                <a:gd name="connsiteY44" fmla="*/ 4880 h 3827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57647" h="3827827">
                  <a:moveTo>
                    <a:pt x="4035886" y="0"/>
                  </a:moveTo>
                  <a:lnTo>
                    <a:pt x="4194172" y="0"/>
                  </a:lnTo>
                  <a:lnTo>
                    <a:pt x="4245692" y="106223"/>
                  </a:lnTo>
                  <a:cubicBezTo>
                    <a:pt x="4382175" y="426719"/>
                    <a:pt x="4457647" y="779088"/>
                    <a:pt x="4457647" y="1148970"/>
                  </a:cubicBezTo>
                  <a:cubicBezTo>
                    <a:pt x="4457647" y="2628495"/>
                    <a:pt x="3250092" y="3827827"/>
                    <a:pt x="1760496" y="3827827"/>
                  </a:cubicBezTo>
                  <a:cubicBezTo>
                    <a:pt x="1108797" y="3827827"/>
                    <a:pt x="511083" y="3598267"/>
                    <a:pt x="44857" y="3216117"/>
                  </a:cubicBezTo>
                  <a:lnTo>
                    <a:pt x="0" y="3175626"/>
                  </a:lnTo>
                  <a:lnTo>
                    <a:pt x="0" y="2859397"/>
                  </a:lnTo>
                  <a:lnTo>
                    <a:pt x="60826" y="2920142"/>
                  </a:lnTo>
                  <a:cubicBezTo>
                    <a:pt x="242264" y="3083259"/>
                    <a:pt x="448677" y="3217775"/>
                    <a:pt x="668665" y="3318613"/>
                  </a:cubicBezTo>
                  <a:cubicBezTo>
                    <a:pt x="815323" y="3385977"/>
                    <a:pt x="967666" y="3439462"/>
                    <a:pt x="1122989" y="3478142"/>
                  </a:cubicBezTo>
                  <a:lnTo>
                    <a:pt x="1181503" y="3491652"/>
                  </a:lnTo>
                  <a:cubicBezTo>
                    <a:pt x="1201070" y="3496002"/>
                    <a:pt x="1220264" y="3501460"/>
                    <a:pt x="1240017" y="3504606"/>
                  </a:cubicBezTo>
                  <a:lnTo>
                    <a:pt x="1298904" y="3515525"/>
                  </a:lnTo>
                  <a:lnTo>
                    <a:pt x="1328347" y="3520986"/>
                  </a:lnTo>
                  <a:cubicBezTo>
                    <a:pt x="1338131" y="3522835"/>
                    <a:pt x="1347915" y="3524778"/>
                    <a:pt x="1357885" y="3525889"/>
                  </a:cubicBezTo>
                  <a:cubicBezTo>
                    <a:pt x="1397391" y="3531348"/>
                    <a:pt x="1436710" y="3537271"/>
                    <a:pt x="1476217" y="3542361"/>
                  </a:cubicBezTo>
                  <a:cubicBezTo>
                    <a:pt x="1515910" y="3545784"/>
                    <a:pt x="1555509" y="3549578"/>
                    <a:pt x="1595016" y="3553556"/>
                  </a:cubicBezTo>
                  <a:lnTo>
                    <a:pt x="1714094" y="3559387"/>
                  </a:lnTo>
                  <a:cubicBezTo>
                    <a:pt x="1753787" y="3560497"/>
                    <a:pt x="1793480" y="3560127"/>
                    <a:pt x="1833172" y="3560589"/>
                  </a:cubicBezTo>
                  <a:cubicBezTo>
                    <a:pt x="1913023" y="3559295"/>
                    <a:pt x="1993620" y="3556426"/>
                    <a:pt x="2073006" y="3550318"/>
                  </a:cubicBezTo>
                  <a:cubicBezTo>
                    <a:pt x="2232150" y="3538474"/>
                    <a:pt x="2389244" y="3515618"/>
                    <a:pt x="2542145" y="3478419"/>
                  </a:cubicBezTo>
                  <a:cubicBezTo>
                    <a:pt x="2695045" y="3441313"/>
                    <a:pt x="2843753" y="3389586"/>
                    <a:pt x="2986313" y="3322592"/>
                  </a:cubicBezTo>
                  <a:cubicBezTo>
                    <a:pt x="3128871" y="3255413"/>
                    <a:pt x="3264442" y="3171854"/>
                    <a:pt x="3392744" y="3075804"/>
                  </a:cubicBezTo>
                  <a:lnTo>
                    <a:pt x="3440357" y="3038976"/>
                  </a:lnTo>
                  <a:cubicBezTo>
                    <a:pt x="3456290" y="3026669"/>
                    <a:pt x="3472502" y="3014732"/>
                    <a:pt x="3487597" y="3001407"/>
                  </a:cubicBezTo>
                  <a:lnTo>
                    <a:pt x="3533812" y="2962357"/>
                  </a:lnTo>
                  <a:cubicBezTo>
                    <a:pt x="3549186" y="2949218"/>
                    <a:pt x="3564933" y="2936448"/>
                    <a:pt x="3579375" y="2922568"/>
                  </a:cubicBezTo>
                  <a:cubicBezTo>
                    <a:pt x="3638821" y="2868250"/>
                    <a:pt x="3697149" y="2812639"/>
                    <a:pt x="3748023" y="2751936"/>
                  </a:cubicBezTo>
                  <a:cubicBezTo>
                    <a:pt x="3800946" y="2692344"/>
                    <a:pt x="3844739" y="2626922"/>
                    <a:pt x="3883220" y="2557428"/>
                  </a:cubicBezTo>
                  <a:cubicBezTo>
                    <a:pt x="3892352" y="2539755"/>
                    <a:pt x="3901482" y="2522082"/>
                    <a:pt x="3910334" y="2504221"/>
                  </a:cubicBezTo>
                  <a:lnTo>
                    <a:pt x="3934094" y="2448979"/>
                  </a:lnTo>
                  <a:cubicBezTo>
                    <a:pt x="3942481" y="2430750"/>
                    <a:pt x="3948723" y="2411318"/>
                    <a:pt x="3955991" y="2392440"/>
                  </a:cubicBezTo>
                  <a:cubicBezTo>
                    <a:pt x="3963072" y="2373379"/>
                    <a:pt x="3970153" y="2354409"/>
                    <a:pt x="3976209" y="2334792"/>
                  </a:cubicBezTo>
                  <a:cubicBezTo>
                    <a:pt x="4002112" y="2257341"/>
                    <a:pt x="4024941" y="2177762"/>
                    <a:pt x="4047954" y="2098368"/>
                  </a:cubicBezTo>
                  <a:lnTo>
                    <a:pt x="4083082" y="1979185"/>
                  </a:lnTo>
                  <a:lnTo>
                    <a:pt x="4119234" y="1860185"/>
                  </a:lnTo>
                  <a:cubicBezTo>
                    <a:pt x="4168244" y="1701859"/>
                    <a:pt x="4222752" y="1545478"/>
                    <a:pt x="4279124" y="1389742"/>
                  </a:cubicBezTo>
                  <a:cubicBezTo>
                    <a:pt x="4335588" y="1236044"/>
                    <a:pt x="4363260" y="1072259"/>
                    <a:pt x="4359347" y="909398"/>
                  </a:cubicBezTo>
                  <a:cubicBezTo>
                    <a:pt x="4357671" y="827968"/>
                    <a:pt x="4348166" y="746909"/>
                    <a:pt x="4331954" y="667330"/>
                  </a:cubicBezTo>
                  <a:cubicBezTo>
                    <a:pt x="4327947" y="647436"/>
                    <a:pt x="4323940" y="627541"/>
                    <a:pt x="4318723" y="607924"/>
                  </a:cubicBezTo>
                  <a:cubicBezTo>
                    <a:pt x="4313877" y="588214"/>
                    <a:pt x="4309312" y="568412"/>
                    <a:pt x="4303162" y="549072"/>
                  </a:cubicBezTo>
                  <a:cubicBezTo>
                    <a:pt x="4297386" y="529547"/>
                    <a:pt x="4291795" y="510115"/>
                    <a:pt x="4285087" y="490961"/>
                  </a:cubicBezTo>
                  <a:cubicBezTo>
                    <a:pt x="4278657" y="471714"/>
                    <a:pt x="4272415" y="452466"/>
                    <a:pt x="4265053" y="433589"/>
                  </a:cubicBezTo>
                  <a:cubicBezTo>
                    <a:pt x="4208682" y="281464"/>
                    <a:pt x="4130694" y="138314"/>
                    <a:pt x="4039569" y="48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7" name="Picture 26" descr="A group of people sitting at a table with laptops&#10;&#10;Description automatically generated">
            <a:extLst>
              <a:ext uri="{FF2B5EF4-FFF2-40B4-BE49-F238E27FC236}">
                <a16:creationId xmlns:a16="http://schemas.microsoft.com/office/drawing/2014/main" id="{AE0C031A-4739-E262-67CF-EF4F0A144BFD}"/>
              </a:ext>
            </a:extLst>
          </p:cNvPr>
          <p:cNvPicPr>
            <a:picLocks noChangeAspect="1"/>
          </p:cNvPicPr>
          <p:nvPr/>
        </p:nvPicPr>
        <p:blipFill>
          <a:blip r:embed="rId6">
            <a:alphaModFix/>
          </a:blip>
          <a:srcRect r="-5" b="14248"/>
          <a:stretch>
            <a:fillRect/>
          </a:stretch>
        </p:blipFill>
        <p:spPr>
          <a:xfrm>
            <a:off x="-8884" y="3902285"/>
            <a:ext cx="344058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grpSp>
        <p:nvGrpSpPr>
          <p:cNvPr id="93" name="Group 92">
            <a:extLst>
              <a:ext uri="{FF2B5EF4-FFF2-40B4-BE49-F238E27FC236}">
                <a16:creationId xmlns:a16="http://schemas.microsoft.com/office/drawing/2014/main" id="{17257C98-0E33-485C-9C22-40866738EE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4" y="3881713"/>
            <a:ext cx="3462418" cy="2976353"/>
            <a:chOff x="-4021" y="3881713"/>
            <a:chExt cx="3462418" cy="2976353"/>
          </a:xfrm>
        </p:grpSpPr>
        <p:sp>
          <p:nvSpPr>
            <p:cNvPr id="94" name="Freeform: Shape 93">
              <a:extLst>
                <a:ext uri="{FF2B5EF4-FFF2-40B4-BE49-F238E27FC236}">
                  <a16:creationId xmlns:a16="http://schemas.microsoft.com/office/drawing/2014/main" id="{FCD0BE98-443D-44A6-9877-B0F14B6954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908755"/>
              <a:ext cx="3405727" cy="2949311"/>
            </a:xfrm>
            <a:custGeom>
              <a:avLst/>
              <a:gdLst>
                <a:gd name="connsiteX0" fmla="*/ 0 w 3405727"/>
                <a:gd name="connsiteY0" fmla="*/ 2398516 h 2990629"/>
                <a:gd name="connsiteX1" fmla="*/ 34685 w 3405727"/>
                <a:gd name="connsiteY1" fmla="*/ 2518944 h 2990629"/>
                <a:gd name="connsiteX2" fmla="*/ 168103 w 3405727"/>
                <a:gd name="connsiteY2" fmla="*/ 2813843 h 2990629"/>
                <a:gd name="connsiteX3" fmla="*/ 255611 w 3405727"/>
                <a:gd name="connsiteY3" fmla="*/ 2950711 h 2990629"/>
                <a:gd name="connsiteX4" fmla="*/ 285306 w 3405727"/>
                <a:gd name="connsiteY4" fmla="*/ 2990629 h 2990629"/>
                <a:gd name="connsiteX5" fmla="*/ 29051 w 3405727"/>
                <a:gd name="connsiteY5" fmla="*/ 2990629 h 2990629"/>
                <a:gd name="connsiteX6" fmla="*/ 0 w 3405727"/>
                <a:gd name="connsiteY6" fmla="*/ 2950561 h 2990629"/>
                <a:gd name="connsiteX7" fmla="*/ 1529815 w 3405727"/>
                <a:gd name="connsiteY7" fmla="*/ 58 h 2990629"/>
                <a:gd name="connsiteX8" fmla="*/ 1710005 w 3405727"/>
                <a:gd name="connsiteY8" fmla="*/ 11336 h 2990629"/>
                <a:gd name="connsiteX9" fmla="*/ 1886680 w 3405727"/>
                <a:gd name="connsiteY9" fmla="*/ 45172 h 2990629"/>
                <a:gd name="connsiteX10" fmla="*/ 2223376 w 3405727"/>
                <a:gd name="connsiteY10" fmla="*/ 168173 h 2990629"/>
                <a:gd name="connsiteX11" fmla="*/ 2381739 w 3405727"/>
                <a:gd name="connsiteY11" fmla="*/ 252696 h 2990629"/>
                <a:gd name="connsiteX12" fmla="*/ 2532871 w 3405727"/>
                <a:gd name="connsiteY12" fmla="*/ 350089 h 2990629"/>
                <a:gd name="connsiteX13" fmla="*/ 2810322 w 3405727"/>
                <a:gd name="connsiteY13" fmla="*/ 580834 h 2990629"/>
                <a:gd name="connsiteX14" fmla="*/ 3049360 w 3405727"/>
                <a:gd name="connsiteY14" fmla="*/ 855234 h 2990629"/>
                <a:gd name="connsiteX15" fmla="*/ 3240763 w 3405727"/>
                <a:gd name="connsiteY15" fmla="*/ 1169638 h 2990629"/>
                <a:gd name="connsiteX16" fmla="*/ 3314803 w 3405727"/>
                <a:gd name="connsiteY16" fmla="*/ 1340474 h 2990629"/>
                <a:gd name="connsiteX17" fmla="*/ 3330791 w 3405727"/>
                <a:gd name="connsiteY17" fmla="*/ 1384460 h 2990629"/>
                <a:gd name="connsiteX18" fmla="*/ 3345453 w 3405727"/>
                <a:gd name="connsiteY18" fmla="*/ 1428977 h 2990629"/>
                <a:gd name="connsiteX19" fmla="*/ 3358457 w 3405727"/>
                <a:gd name="connsiteY19" fmla="*/ 1474091 h 2990629"/>
                <a:gd name="connsiteX20" fmla="*/ 3369868 w 3405727"/>
                <a:gd name="connsiteY20" fmla="*/ 1519736 h 2990629"/>
                <a:gd name="connsiteX21" fmla="*/ 3405163 w 3405727"/>
                <a:gd name="connsiteY21" fmla="*/ 1894713 h 2990629"/>
                <a:gd name="connsiteX22" fmla="*/ 3385459 w 3405727"/>
                <a:gd name="connsiteY22" fmla="*/ 2082134 h 2990629"/>
                <a:gd name="connsiteX23" fmla="*/ 3339549 w 3405727"/>
                <a:gd name="connsiteY23" fmla="*/ 2263586 h 2990629"/>
                <a:gd name="connsiteX24" fmla="*/ 3278379 w 3405727"/>
                <a:gd name="connsiteY24" fmla="*/ 2438999 h 2990629"/>
                <a:gd name="connsiteX25" fmla="*/ 3239900 w 3405727"/>
                <a:gd name="connsiteY25" fmla="*/ 2526175 h 2990629"/>
                <a:gd name="connsiteX26" fmla="*/ 3190407 w 3405727"/>
                <a:gd name="connsiteY26" fmla="*/ 2611095 h 2990629"/>
                <a:gd name="connsiteX27" fmla="*/ 3127049 w 3405727"/>
                <a:gd name="connsiteY27" fmla="*/ 2689448 h 2990629"/>
                <a:gd name="connsiteX28" fmla="*/ 3090560 w 3405727"/>
                <a:gd name="connsiteY28" fmla="*/ 2724279 h 2990629"/>
                <a:gd name="connsiteX29" fmla="*/ 3052080 w 3405727"/>
                <a:gd name="connsiteY29" fmla="*/ 2755460 h 2990629"/>
                <a:gd name="connsiteX30" fmla="*/ 2898626 w 3405727"/>
                <a:gd name="connsiteY30" fmla="*/ 2853649 h 2990629"/>
                <a:gd name="connsiteX31" fmla="*/ 2763748 w 3405727"/>
                <a:gd name="connsiteY31" fmla="*/ 2943015 h 2990629"/>
                <a:gd name="connsiteX32" fmla="*/ 2705681 w 3405727"/>
                <a:gd name="connsiteY32" fmla="*/ 2990629 h 2990629"/>
                <a:gd name="connsiteX33" fmla="*/ 2419819 w 3405727"/>
                <a:gd name="connsiteY33" fmla="*/ 2990629 h 2990629"/>
                <a:gd name="connsiteX34" fmla="*/ 2444103 w 3405727"/>
                <a:gd name="connsiteY34" fmla="*/ 2964245 h 2990629"/>
                <a:gd name="connsiteX35" fmla="*/ 2475218 w 3405727"/>
                <a:gd name="connsiteY35" fmla="*/ 2932334 h 2990629"/>
                <a:gd name="connsiteX36" fmla="*/ 2508589 w 3405727"/>
                <a:gd name="connsiteY36" fmla="*/ 2899958 h 2990629"/>
                <a:gd name="connsiteX37" fmla="*/ 2656404 w 3405727"/>
                <a:gd name="connsiteY37" fmla="*/ 2784386 h 2990629"/>
                <a:gd name="connsiteX38" fmla="*/ 2815497 w 3405727"/>
                <a:gd name="connsiteY38" fmla="*/ 2696347 h 2990629"/>
                <a:gd name="connsiteX39" fmla="*/ 2890664 w 3405727"/>
                <a:gd name="connsiteY39" fmla="*/ 2658731 h 2990629"/>
                <a:gd name="connsiteX40" fmla="*/ 2957473 w 3405727"/>
                <a:gd name="connsiteY40" fmla="*/ 2619787 h 2990629"/>
                <a:gd name="connsiteX41" fmla="*/ 3059178 w 3405727"/>
                <a:gd name="connsiteY41" fmla="*/ 2519408 h 2990629"/>
                <a:gd name="connsiteX42" fmla="*/ 3123599 w 3405727"/>
                <a:gd name="connsiteY42" fmla="*/ 2381810 h 2990629"/>
                <a:gd name="connsiteX43" fmla="*/ 3155312 w 3405727"/>
                <a:gd name="connsiteY43" fmla="*/ 2223447 h 2990629"/>
                <a:gd name="connsiteX44" fmla="*/ 3160884 w 3405727"/>
                <a:gd name="connsiteY44" fmla="*/ 2061966 h 2990629"/>
                <a:gd name="connsiteX45" fmla="*/ 3150535 w 3405727"/>
                <a:gd name="connsiteY45" fmla="*/ 1902607 h 2990629"/>
                <a:gd name="connsiteX46" fmla="*/ 3126783 w 3405727"/>
                <a:gd name="connsiteY46" fmla="*/ 1745770 h 2990629"/>
                <a:gd name="connsiteX47" fmla="*/ 3089631 w 3405727"/>
                <a:gd name="connsiteY47" fmla="*/ 1591719 h 2990629"/>
                <a:gd name="connsiteX48" fmla="*/ 2988522 w 3405727"/>
                <a:gd name="connsiteY48" fmla="*/ 1289124 h 2990629"/>
                <a:gd name="connsiteX49" fmla="*/ 2839580 w 3405727"/>
                <a:gd name="connsiteY49" fmla="*/ 1002185 h 2990629"/>
                <a:gd name="connsiteX50" fmla="*/ 2748755 w 3405727"/>
                <a:gd name="connsiteY50" fmla="*/ 866843 h 2990629"/>
                <a:gd name="connsiteX51" fmla="*/ 2647447 w 3405727"/>
                <a:gd name="connsiteY51" fmla="*/ 738401 h 2990629"/>
                <a:gd name="connsiteX52" fmla="*/ 2416172 w 3405727"/>
                <a:gd name="connsiteY52" fmla="*/ 505931 h 2990629"/>
                <a:gd name="connsiteX53" fmla="*/ 2148407 w 3405727"/>
                <a:gd name="connsiteY53" fmla="*/ 316586 h 2990629"/>
                <a:gd name="connsiteX54" fmla="*/ 2112581 w 3405727"/>
                <a:gd name="connsiteY54" fmla="*/ 296683 h 2990629"/>
                <a:gd name="connsiteX55" fmla="*/ 2076292 w 3405727"/>
                <a:gd name="connsiteY55" fmla="*/ 277708 h 2990629"/>
                <a:gd name="connsiteX56" fmla="*/ 2039404 w 3405727"/>
                <a:gd name="connsiteY56" fmla="*/ 259928 h 2990629"/>
                <a:gd name="connsiteX57" fmla="*/ 2002118 w 3405727"/>
                <a:gd name="connsiteY57" fmla="*/ 243143 h 2990629"/>
                <a:gd name="connsiteX58" fmla="*/ 1848996 w 3405727"/>
                <a:gd name="connsiteY58" fmla="*/ 186949 h 2990629"/>
                <a:gd name="connsiteX59" fmla="*/ 1690766 w 3405727"/>
                <a:gd name="connsiteY59" fmla="*/ 150592 h 2990629"/>
                <a:gd name="connsiteX60" fmla="*/ 1529815 w 3405727"/>
                <a:gd name="connsiteY60" fmla="*/ 136793 h 2990629"/>
                <a:gd name="connsiteX61" fmla="*/ 1206321 w 3405727"/>
                <a:gd name="connsiteY61" fmla="*/ 179452 h 2990629"/>
                <a:gd name="connsiteX62" fmla="*/ 906711 w 3405727"/>
                <a:gd name="connsiteY62" fmla="*/ 305307 h 2990629"/>
                <a:gd name="connsiteX63" fmla="*/ 641667 w 3405727"/>
                <a:gd name="connsiteY63" fmla="*/ 489080 h 2990629"/>
                <a:gd name="connsiteX64" fmla="*/ 520987 w 3405727"/>
                <a:gd name="connsiteY64" fmla="*/ 595165 h 2990629"/>
                <a:gd name="connsiteX65" fmla="*/ 406742 w 3405727"/>
                <a:gd name="connsiteY65" fmla="*/ 708281 h 2990629"/>
                <a:gd name="connsiteX66" fmla="*/ 68587 w 3405727"/>
                <a:gd name="connsiteY66" fmla="*/ 1254625 h 2990629"/>
                <a:gd name="connsiteX67" fmla="*/ 16050 w 3405727"/>
                <a:gd name="connsiteY67" fmla="*/ 1407357 h 2990629"/>
                <a:gd name="connsiteX68" fmla="*/ 0 w 3405727"/>
                <a:gd name="connsiteY68" fmla="*/ 1472957 h 2990629"/>
                <a:gd name="connsiteX69" fmla="*/ 0 w 3405727"/>
                <a:gd name="connsiteY69" fmla="*/ 834497 h 2990629"/>
                <a:gd name="connsiteX70" fmla="*/ 2773 w 3405727"/>
                <a:gd name="connsiteY70" fmla="*/ 829707 h 2990629"/>
                <a:gd name="connsiteX71" fmla="*/ 227746 w 3405727"/>
                <a:gd name="connsiteY71" fmla="*/ 539303 h 2990629"/>
                <a:gd name="connsiteX72" fmla="*/ 357979 w 3405727"/>
                <a:gd name="connsiteY72" fmla="*/ 409733 h 2990629"/>
                <a:gd name="connsiteX73" fmla="*/ 503273 w 3405727"/>
                <a:gd name="connsiteY73" fmla="*/ 297611 h 2990629"/>
                <a:gd name="connsiteX74" fmla="*/ 826767 w 3405727"/>
                <a:gd name="connsiteY74" fmla="*/ 129296 h 2990629"/>
                <a:gd name="connsiteX75" fmla="*/ 1174277 w 3405727"/>
                <a:gd name="connsiteY75" fmla="*/ 33296 h 2990629"/>
                <a:gd name="connsiteX76" fmla="*/ 1529815 w 3405727"/>
                <a:gd name="connsiteY76" fmla="*/ 58 h 299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405727" h="2990629">
                  <a:moveTo>
                    <a:pt x="0" y="2398516"/>
                  </a:moveTo>
                  <a:lnTo>
                    <a:pt x="34685" y="2518944"/>
                  </a:lnTo>
                  <a:cubicBezTo>
                    <a:pt x="69582" y="2620981"/>
                    <a:pt x="114165" y="2719966"/>
                    <a:pt x="168103" y="2813843"/>
                  </a:cubicBezTo>
                  <a:cubicBezTo>
                    <a:pt x="195171" y="2860682"/>
                    <a:pt x="224297" y="2906459"/>
                    <a:pt x="255611" y="2950711"/>
                  </a:cubicBezTo>
                  <a:lnTo>
                    <a:pt x="285306" y="2990629"/>
                  </a:lnTo>
                  <a:lnTo>
                    <a:pt x="29051" y="2990629"/>
                  </a:lnTo>
                  <a:lnTo>
                    <a:pt x="0" y="2950561"/>
                  </a:lnTo>
                  <a:close/>
                  <a:moveTo>
                    <a:pt x="1529815" y="58"/>
                  </a:moveTo>
                  <a:cubicBezTo>
                    <a:pt x="1590188" y="-539"/>
                    <a:pt x="1650429" y="3508"/>
                    <a:pt x="1710005" y="11336"/>
                  </a:cubicBezTo>
                  <a:cubicBezTo>
                    <a:pt x="1769649" y="18833"/>
                    <a:pt x="1828562" y="30576"/>
                    <a:pt x="1886680" y="45172"/>
                  </a:cubicBezTo>
                  <a:cubicBezTo>
                    <a:pt x="2002915" y="74563"/>
                    <a:pt x="2115500" y="116492"/>
                    <a:pt x="2223376" y="168173"/>
                  </a:cubicBezTo>
                  <a:cubicBezTo>
                    <a:pt x="2277248" y="194181"/>
                    <a:pt x="2330190" y="222178"/>
                    <a:pt x="2381739" y="252696"/>
                  </a:cubicBezTo>
                  <a:cubicBezTo>
                    <a:pt x="2433421" y="282949"/>
                    <a:pt x="2483909" y="315391"/>
                    <a:pt x="2532871" y="350089"/>
                  </a:cubicBezTo>
                  <a:cubicBezTo>
                    <a:pt x="2630795" y="419486"/>
                    <a:pt x="2723942" y="496312"/>
                    <a:pt x="2810322" y="580834"/>
                  </a:cubicBezTo>
                  <a:cubicBezTo>
                    <a:pt x="2896702" y="665356"/>
                    <a:pt x="2977111" y="756845"/>
                    <a:pt x="3049360" y="855234"/>
                  </a:cubicBezTo>
                  <a:cubicBezTo>
                    <a:pt x="3121873" y="953489"/>
                    <a:pt x="3185896" y="1058777"/>
                    <a:pt x="3240763" y="1169638"/>
                  </a:cubicBezTo>
                  <a:cubicBezTo>
                    <a:pt x="3267963" y="1225168"/>
                    <a:pt x="3292577" y="1282224"/>
                    <a:pt x="3314803" y="1340474"/>
                  </a:cubicBezTo>
                  <a:cubicBezTo>
                    <a:pt x="3320243" y="1355069"/>
                    <a:pt x="3325882" y="1369599"/>
                    <a:pt x="3330791" y="1384460"/>
                  </a:cubicBezTo>
                  <a:lnTo>
                    <a:pt x="3345453" y="1428977"/>
                  </a:lnTo>
                  <a:lnTo>
                    <a:pt x="3358457" y="1474091"/>
                  </a:lnTo>
                  <a:cubicBezTo>
                    <a:pt x="3362703" y="1489151"/>
                    <a:pt x="3366153" y="1504476"/>
                    <a:pt x="3369868" y="1519736"/>
                  </a:cubicBezTo>
                  <a:cubicBezTo>
                    <a:pt x="3398263" y="1642074"/>
                    <a:pt x="3408347" y="1768924"/>
                    <a:pt x="3405163" y="1894713"/>
                  </a:cubicBezTo>
                  <a:cubicBezTo>
                    <a:pt x="3403505" y="1957607"/>
                    <a:pt x="3396936" y="2020434"/>
                    <a:pt x="3385459" y="2082134"/>
                  </a:cubicBezTo>
                  <a:cubicBezTo>
                    <a:pt x="3373915" y="2143834"/>
                    <a:pt x="3357926" y="2204407"/>
                    <a:pt x="3339549" y="2263586"/>
                  </a:cubicBezTo>
                  <a:cubicBezTo>
                    <a:pt x="3321238" y="2322897"/>
                    <a:pt x="3301600" y="2380683"/>
                    <a:pt x="3278379" y="2438999"/>
                  </a:cubicBezTo>
                  <a:cubicBezTo>
                    <a:pt x="3266770" y="2468124"/>
                    <a:pt x="3254164" y="2497315"/>
                    <a:pt x="3239900" y="2526175"/>
                  </a:cubicBezTo>
                  <a:cubicBezTo>
                    <a:pt x="3225371" y="2554969"/>
                    <a:pt x="3209315" y="2583629"/>
                    <a:pt x="3190407" y="2611095"/>
                  </a:cubicBezTo>
                  <a:cubicBezTo>
                    <a:pt x="3171765" y="2638695"/>
                    <a:pt x="3150468" y="2665166"/>
                    <a:pt x="3127049" y="2689448"/>
                  </a:cubicBezTo>
                  <a:cubicBezTo>
                    <a:pt x="3115306" y="2701523"/>
                    <a:pt x="3103099" y="2713199"/>
                    <a:pt x="3090560" y="2724279"/>
                  </a:cubicBezTo>
                  <a:cubicBezTo>
                    <a:pt x="3078020" y="2735292"/>
                    <a:pt x="3065083" y="2745575"/>
                    <a:pt x="3052080" y="2755460"/>
                  </a:cubicBezTo>
                  <a:cubicBezTo>
                    <a:pt x="2999801" y="2794869"/>
                    <a:pt x="2946858" y="2824392"/>
                    <a:pt x="2898626" y="2853649"/>
                  </a:cubicBezTo>
                  <a:cubicBezTo>
                    <a:pt x="2850129" y="2882575"/>
                    <a:pt x="2805413" y="2911302"/>
                    <a:pt x="2763748" y="2943015"/>
                  </a:cubicBezTo>
                  <a:lnTo>
                    <a:pt x="2705681" y="2990629"/>
                  </a:lnTo>
                  <a:lnTo>
                    <a:pt x="2419819" y="2990629"/>
                  </a:lnTo>
                  <a:lnTo>
                    <a:pt x="2444103" y="2964245"/>
                  </a:lnTo>
                  <a:lnTo>
                    <a:pt x="2475218" y="2932334"/>
                  </a:lnTo>
                  <a:cubicBezTo>
                    <a:pt x="2485700" y="2921719"/>
                    <a:pt x="2497244" y="2910573"/>
                    <a:pt x="2508589" y="2899958"/>
                  </a:cubicBezTo>
                  <a:cubicBezTo>
                    <a:pt x="2554101" y="2857099"/>
                    <a:pt x="2604125" y="2818354"/>
                    <a:pt x="2656404" y="2784386"/>
                  </a:cubicBezTo>
                  <a:cubicBezTo>
                    <a:pt x="2708616" y="2750352"/>
                    <a:pt x="2763417" y="2721957"/>
                    <a:pt x="2815497" y="2696347"/>
                  </a:cubicBezTo>
                  <a:cubicBezTo>
                    <a:pt x="2841504" y="2683609"/>
                    <a:pt x="2866847" y="2671270"/>
                    <a:pt x="2890664" y="2658731"/>
                  </a:cubicBezTo>
                  <a:cubicBezTo>
                    <a:pt x="2914549" y="2646258"/>
                    <a:pt x="2937039" y="2633652"/>
                    <a:pt x="2957473" y="2619787"/>
                  </a:cubicBezTo>
                  <a:cubicBezTo>
                    <a:pt x="2998606" y="2592320"/>
                    <a:pt x="3031911" y="2559679"/>
                    <a:pt x="3059178" y="2519408"/>
                  </a:cubicBezTo>
                  <a:cubicBezTo>
                    <a:pt x="3086247" y="2479137"/>
                    <a:pt x="3107610" y="2432166"/>
                    <a:pt x="3123599" y="2381810"/>
                  </a:cubicBezTo>
                  <a:cubicBezTo>
                    <a:pt x="3139455" y="2331455"/>
                    <a:pt x="3149606" y="2277186"/>
                    <a:pt x="3155312" y="2223447"/>
                  </a:cubicBezTo>
                  <a:cubicBezTo>
                    <a:pt x="3160818" y="2169509"/>
                    <a:pt x="3162012" y="2115505"/>
                    <a:pt x="3160884" y="2061966"/>
                  </a:cubicBezTo>
                  <a:cubicBezTo>
                    <a:pt x="3159225" y="2008360"/>
                    <a:pt x="3155643" y="1955351"/>
                    <a:pt x="3150535" y="1902607"/>
                  </a:cubicBezTo>
                  <a:cubicBezTo>
                    <a:pt x="3145426" y="1849864"/>
                    <a:pt x="3137664" y="1797518"/>
                    <a:pt x="3126783" y="1745770"/>
                  </a:cubicBezTo>
                  <a:cubicBezTo>
                    <a:pt x="3116035" y="1693955"/>
                    <a:pt x="3103231" y="1642737"/>
                    <a:pt x="3089631" y="1591719"/>
                  </a:cubicBezTo>
                  <a:cubicBezTo>
                    <a:pt x="3062430" y="1489681"/>
                    <a:pt x="3030452" y="1387843"/>
                    <a:pt x="2988522" y="1289124"/>
                  </a:cubicBezTo>
                  <a:cubicBezTo>
                    <a:pt x="2946593" y="1190470"/>
                    <a:pt x="2896702" y="1094338"/>
                    <a:pt x="2839580" y="1002185"/>
                  </a:cubicBezTo>
                  <a:cubicBezTo>
                    <a:pt x="2810853" y="956209"/>
                    <a:pt x="2780666" y="910963"/>
                    <a:pt x="2748755" y="866843"/>
                  </a:cubicBezTo>
                  <a:cubicBezTo>
                    <a:pt x="2716843" y="822725"/>
                    <a:pt x="2682809" y="779999"/>
                    <a:pt x="2647447" y="738401"/>
                  </a:cubicBezTo>
                  <a:cubicBezTo>
                    <a:pt x="2576924" y="655007"/>
                    <a:pt x="2499566" y="576920"/>
                    <a:pt x="2416172" y="505931"/>
                  </a:cubicBezTo>
                  <a:cubicBezTo>
                    <a:pt x="2332977" y="434678"/>
                    <a:pt x="2243346" y="370855"/>
                    <a:pt x="2148407" y="316586"/>
                  </a:cubicBezTo>
                  <a:cubicBezTo>
                    <a:pt x="2136465" y="309951"/>
                    <a:pt x="2124590" y="303118"/>
                    <a:pt x="2112581" y="296683"/>
                  </a:cubicBezTo>
                  <a:lnTo>
                    <a:pt x="2076292" y="277708"/>
                  </a:lnTo>
                  <a:lnTo>
                    <a:pt x="2039404" y="259928"/>
                  </a:lnTo>
                  <a:cubicBezTo>
                    <a:pt x="2027064" y="254089"/>
                    <a:pt x="2014525" y="248782"/>
                    <a:pt x="2002118" y="243143"/>
                  </a:cubicBezTo>
                  <a:cubicBezTo>
                    <a:pt x="1952228" y="221249"/>
                    <a:pt x="1900944" y="202673"/>
                    <a:pt x="1848996" y="186949"/>
                  </a:cubicBezTo>
                  <a:cubicBezTo>
                    <a:pt x="1797049" y="171292"/>
                    <a:pt x="1744107" y="159284"/>
                    <a:pt x="1690766" y="150592"/>
                  </a:cubicBezTo>
                  <a:cubicBezTo>
                    <a:pt x="1637359" y="142034"/>
                    <a:pt x="1583554" y="137457"/>
                    <a:pt x="1529815" y="136793"/>
                  </a:cubicBezTo>
                  <a:cubicBezTo>
                    <a:pt x="1420613" y="135997"/>
                    <a:pt x="1311344" y="150393"/>
                    <a:pt x="1206321" y="179452"/>
                  </a:cubicBezTo>
                  <a:cubicBezTo>
                    <a:pt x="1101166" y="208246"/>
                    <a:pt x="1000854" y="252298"/>
                    <a:pt x="906711" y="305307"/>
                  </a:cubicBezTo>
                  <a:cubicBezTo>
                    <a:pt x="812503" y="358449"/>
                    <a:pt x="724332" y="420879"/>
                    <a:pt x="641667" y="489080"/>
                  </a:cubicBezTo>
                  <a:cubicBezTo>
                    <a:pt x="600202" y="523115"/>
                    <a:pt x="560727" y="559338"/>
                    <a:pt x="520987" y="595165"/>
                  </a:cubicBezTo>
                  <a:cubicBezTo>
                    <a:pt x="481247" y="630991"/>
                    <a:pt x="442502" y="668209"/>
                    <a:pt x="406742" y="708281"/>
                  </a:cubicBezTo>
                  <a:cubicBezTo>
                    <a:pt x="262709" y="867706"/>
                    <a:pt x="147735" y="1054199"/>
                    <a:pt x="68587" y="1254625"/>
                  </a:cubicBezTo>
                  <a:cubicBezTo>
                    <a:pt x="48783" y="1304714"/>
                    <a:pt x="31235" y="1355700"/>
                    <a:pt x="16050" y="1407357"/>
                  </a:cubicBezTo>
                  <a:lnTo>
                    <a:pt x="0" y="1472957"/>
                  </a:lnTo>
                  <a:lnTo>
                    <a:pt x="0" y="834497"/>
                  </a:lnTo>
                  <a:lnTo>
                    <a:pt x="2773" y="829707"/>
                  </a:lnTo>
                  <a:cubicBezTo>
                    <a:pt x="68952" y="726310"/>
                    <a:pt x="144252" y="628967"/>
                    <a:pt x="227746" y="539303"/>
                  </a:cubicBezTo>
                  <a:cubicBezTo>
                    <a:pt x="269676" y="494653"/>
                    <a:pt x="312534" y="450866"/>
                    <a:pt x="357979" y="409733"/>
                  </a:cubicBezTo>
                  <a:cubicBezTo>
                    <a:pt x="403426" y="368600"/>
                    <a:pt x="452719" y="331911"/>
                    <a:pt x="503273" y="297611"/>
                  </a:cubicBezTo>
                  <a:cubicBezTo>
                    <a:pt x="604581" y="229078"/>
                    <a:pt x="713717" y="172951"/>
                    <a:pt x="826767" y="129296"/>
                  </a:cubicBezTo>
                  <a:cubicBezTo>
                    <a:pt x="939817" y="85509"/>
                    <a:pt x="1056715" y="54659"/>
                    <a:pt x="1174277" y="33296"/>
                  </a:cubicBezTo>
                  <a:cubicBezTo>
                    <a:pt x="1291971" y="12000"/>
                    <a:pt x="1410860" y="986"/>
                    <a:pt x="1529815" y="5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D44A17B-31B1-434F-8B3F-488316AA8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908755"/>
              <a:ext cx="3417890" cy="2949310"/>
            </a:xfrm>
            <a:custGeom>
              <a:avLst/>
              <a:gdLst>
                <a:gd name="connsiteX0" fmla="*/ 0 w 3417890"/>
                <a:gd name="connsiteY0" fmla="*/ 1953986 h 2966488"/>
                <a:gd name="connsiteX1" fmla="*/ 3650 w 3417890"/>
                <a:gd name="connsiteY1" fmla="*/ 2036794 h 2966488"/>
                <a:gd name="connsiteX2" fmla="*/ 97711 w 3417890"/>
                <a:gd name="connsiteY2" fmla="*/ 2451281 h 2966488"/>
                <a:gd name="connsiteX3" fmla="*/ 373570 w 3417890"/>
                <a:gd name="connsiteY3" fmla="*/ 2919471 h 2966488"/>
                <a:gd name="connsiteX4" fmla="*/ 418218 w 3417890"/>
                <a:gd name="connsiteY4" fmla="*/ 2966488 h 2966488"/>
                <a:gd name="connsiteX5" fmla="*/ 0 w 3417890"/>
                <a:gd name="connsiteY5" fmla="*/ 2966488 h 2966488"/>
                <a:gd name="connsiteX6" fmla="*/ 1526033 w 3417890"/>
                <a:gd name="connsiteY6" fmla="*/ 0 h 2966488"/>
                <a:gd name="connsiteX7" fmla="*/ 3362636 w 3417890"/>
                <a:gd name="connsiteY7" fmla="*/ 2324034 h 2966488"/>
                <a:gd name="connsiteX8" fmla="*/ 2754079 w 3417890"/>
                <a:gd name="connsiteY8" fmla="*/ 2933084 h 2966488"/>
                <a:gd name="connsiteX9" fmla="*/ 2713560 w 3417890"/>
                <a:gd name="connsiteY9" fmla="*/ 2966488 h 2966488"/>
                <a:gd name="connsiteX10" fmla="*/ 2248047 w 3417890"/>
                <a:gd name="connsiteY10" fmla="*/ 2966488 h 2966488"/>
                <a:gd name="connsiteX11" fmla="*/ 2395207 w 3417890"/>
                <a:gd name="connsiteY11" fmla="*/ 2809141 h 2966488"/>
                <a:gd name="connsiteX12" fmla="*/ 2822595 w 3417890"/>
                <a:gd name="connsiteY12" fmla="*/ 2501371 h 2966488"/>
                <a:gd name="connsiteX13" fmla="*/ 2960458 w 3417890"/>
                <a:gd name="connsiteY13" fmla="*/ 2413398 h 2966488"/>
                <a:gd name="connsiteX14" fmla="*/ 3043189 w 3417890"/>
                <a:gd name="connsiteY14" fmla="*/ 2234668 h 2966488"/>
                <a:gd name="connsiteX15" fmla="*/ 3047966 w 3417890"/>
                <a:gd name="connsiteY15" fmla="*/ 1613687 h 2966488"/>
                <a:gd name="connsiteX16" fmla="*/ 2759170 w 3417890"/>
                <a:gd name="connsiteY16" fmla="*/ 1025348 h 2966488"/>
                <a:gd name="connsiteX17" fmla="*/ 2179655 w 3417890"/>
                <a:gd name="connsiteY17" fmla="*/ 518811 h 2966488"/>
                <a:gd name="connsiteX18" fmla="*/ 1526033 w 3417890"/>
                <a:gd name="connsiteY18" fmla="*/ 331721 h 2966488"/>
                <a:gd name="connsiteX19" fmla="*/ 447145 w 3417890"/>
                <a:gd name="connsiteY19" fmla="*/ 787106 h 2966488"/>
                <a:gd name="connsiteX20" fmla="*/ 118145 w 3417890"/>
                <a:gd name="connsiteY20" fmla="*/ 1283758 h 2966488"/>
                <a:gd name="connsiteX21" fmla="*/ 4939 w 3417890"/>
                <a:gd name="connsiteY21" fmla="*/ 1736003 h 2966488"/>
                <a:gd name="connsiteX22" fmla="*/ 0 w 3417890"/>
                <a:gd name="connsiteY22" fmla="*/ 1838243 h 2966488"/>
                <a:gd name="connsiteX23" fmla="*/ 0 w 3417890"/>
                <a:gd name="connsiteY23" fmla="*/ 812148 h 2966488"/>
                <a:gd name="connsiteX24" fmla="*/ 90445 w 3417890"/>
                <a:gd name="connsiteY24" fmla="*/ 689050 h 2966488"/>
                <a:gd name="connsiteX25" fmla="*/ 1526033 w 3417890"/>
                <a:gd name="connsiteY25" fmla="*/ 0 h 29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17890" h="2966488">
                  <a:moveTo>
                    <a:pt x="0" y="1953986"/>
                  </a:moveTo>
                  <a:lnTo>
                    <a:pt x="3650" y="2036794"/>
                  </a:lnTo>
                  <a:cubicBezTo>
                    <a:pt x="16269" y="2179080"/>
                    <a:pt x="47754" y="2317979"/>
                    <a:pt x="97711" y="2451281"/>
                  </a:cubicBezTo>
                  <a:cubicBezTo>
                    <a:pt x="161932" y="2622780"/>
                    <a:pt x="254747" y="2780348"/>
                    <a:pt x="373570" y="2919471"/>
                  </a:cubicBezTo>
                  <a:lnTo>
                    <a:pt x="418218" y="2966488"/>
                  </a:lnTo>
                  <a:lnTo>
                    <a:pt x="0" y="2966488"/>
                  </a:lnTo>
                  <a:close/>
                  <a:moveTo>
                    <a:pt x="1526033" y="0"/>
                  </a:moveTo>
                  <a:cubicBezTo>
                    <a:pt x="2553570" y="0"/>
                    <a:pt x="3682481" y="1179399"/>
                    <a:pt x="3362636" y="2324034"/>
                  </a:cubicBezTo>
                  <a:cubicBezTo>
                    <a:pt x="3239684" y="2764061"/>
                    <a:pt x="3030076" y="2721132"/>
                    <a:pt x="2754079" y="2933084"/>
                  </a:cubicBezTo>
                  <a:lnTo>
                    <a:pt x="2713560" y="2966488"/>
                  </a:lnTo>
                  <a:lnTo>
                    <a:pt x="2248047" y="2966488"/>
                  </a:lnTo>
                  <a:lnTo>
                    <a:pt x="2395207" y="2809141"/>
                  </a:lnTo>
                  <a:cubicBezTo>
                    <a:pt x="2559076" y="2642352"/>
                    <a:pt x="2711402" y="2560882"/>
                    <a:pt x="2822595" y="2501371"/>
                  </a:cubicBezTo>
                  <a:cubicBezTo>
                    <a:pt x="2893052" y="2463621"/>
                    <a:pt x="2934252" y="2440931"/>
                    <a:pt x="2960458" y="2413398"/>
                  </a:cubicBezTo>
                  <a:cubicBezTo>
                    <a:pt x="2991242" y="2381089"/>
                    <a:pt x="3019106" y="2320915"/>
                    <a:pt x="3043189" y="2234668"/>
                  </a:cubicBezTo>
                  <a:cubicBezTo>
                    <a:pt x="3098918" y="2035171"/>
                    <a:pt x="3100511" y="1826254"/>
                    <a:pt x="3047966" y="1613687"/>
                  </a:cubicBezTo>
                  <a:cubicBezTo>
                    <a:pt x="2998075" y="1412001"/>
                    <a:pt x="2898227" y="1208590"/>
                    <a:pt x="2759170" y="1025348"/>
                  </a:cubicBezTo>
                  <a:cubicBezTo>
                    <a:pt x="2601935" y="818155"/>
                    <a:pt x="2401509" y="643007"/>
                    <a:pt x="2179655" y="518811"/>
                  </a:cubicBezTo>
                  <a:cubicBezTo>
                    <a:pt x="1960985" y="396406"/>
                    <a:pt x="1734950" y="331721"/>
                    <a:pt x="1526033" y="331721"/>
                  </a:cubicBezTo>
                  <a:cubicBezTo>
                    <a:pt x="1118813" y="331721"/>
                    <a:pt x="735676" y="493468"/>
                    <a:pt x="447145" y="787106"/>
                  </a:cubicBezTo>
                  <a:cubicBezTo>
                    <a:pt x="306164" y="930543"/>
                    <a:pt x="195502" y="1097663"/>
                    <a:pt x="118145" y="1283758"/>
                  </a:cubicBezTo>
                  <a:cubicBezTo>
                    <a:pt x="58037" y="1428405"/>
                    <a:pt x="20134" y="1579955"/>
                    <a:pt x="4939" y="1736003"/>
                  </a:cubicBezTo>
                  <a:lnTo>
                    <a:pt x="0" y="1838243"/>
                  </a:lnTo>
                  <a:lnTo>
                    <a:pt x="0" y="812148"/>
                  </a:lnTo>
                  <a:lnTo>
                    <a:pt x="90445" y="689050"/>
                  </a:lnTo>
                  <a:cubicBezTo>
                    <a:pt x="431676" y="268232"/>
                    <a:pt x="948081" y="0"/>
                    <a:pt x="152603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89C250B-5ADB-4172-AD75-5677A112C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908755"/>
              <a:ext cx="3417890" cy="2949310"/>
            </a:xfrm>
            <a:custGeom>
              <a:avLst/>
              <a:gdLst>
                <a:gd name="connsiteX0" fmla="*/ 1526033 w 3417890"/>
                <a:gd name="connsiteY0" fmla="*/ 0 h 2966488"/>
                <a:gd name="connsiteX1" fmla="*/ 3362636 w 3417890"/>
                <a:gd name="connsiteY1" fmla="*/ 2324034 h 2966488"/>
                <a:gd name="connsiteX2" fmla="*/ 2754079 w 3417890"/>
                <a:gd name="connsiteY2" fmla="*/ 2933084 h 2966488"/>
                <a:gd name="connsiteX3" fmla="*/ 2713560 w 3417890"/>
                <a:gd name="connsiteY3" fmla="*/ 2966488 h 2966488"/>
                <a:gd name="connsiteX4" fmla="*/ 2157350 w 3417890"/>
                <a:gd name="connsiteY4" fmla="*/ 2966488 h 2966488"/>
                <a:gd name="connsiteX5" fmla="*/ 2163135 w 3417890"/>
                <a:gd name="connsiteY5" fmla="*/ 2960207 h 2966488"/>
                <a:gd name="connsiteX6" fmla="*/ 2347903 w 3417890"/>
                <a:gd name="connsiteY6" fmla="*/ 2762701 h 2966488"/>
                <a:gd name="connsiteX7" fmla="*/ 2791280 w 3417890"/>
                <a:gd name="connsiteY7" fmla="*/ 2442922 h 2966488"/>
                <a:gd name="connsiteX8" fmla="*/ 2912425 w 3417890"/>
                <a:gd name="connsiteY8" fmla="*/ 2367688 h 2966488"/>
                <a:gd name="connsiteX9" fmla="*/ 2979300 w 3417890"/>
                <a:gd name="connsiteY9" fmla="*/ 2216888 h 2966488"/>
                <a:gd name="connsiteX10" fmla="*/ 2983612 w 3417890"/>
                <a:gd name="connsiteY10" fmla="*/ 1629676 h 2966488"/>
                <a:gd name="connsiteX11" fmla="*/ 2706361 w 3417890"/>
                <a:gd name="connsiteY11" fmla="*/ 1065486 h 2966488"/>
                <a:gd name="connsiteX12" fmla="*/ 2147279 w 3417890"/>
                <a:gd name="connsiteY12" fmla="*/ 576729 h 2966488"/>
                <a:gd name="connsiteX13" fmla="*/ 1526033 w 3417890"/>
                <a:gd name="connsiteY13" fmla="*/ 398065 h 2966488"/>
                <a:gd name="connsiteX14" fmla="*/ 494515 w 3417890"/>
                <a:gd name="connsiteY14" fmla="*/ 833613 h 2966488"/>
                <a:gd name="connsiteX15" fmla="*/ 179447 w 3417890"/>
                <a:gd name="connsiteY15" fmla="*/ 1309235 h 2966488"/>
                <a:gd name="connsiteX16" fmla="*/ 63743 w 3417890"/>
                <a:gd name="connsiteY16" fmla="*/ 1893460 h 2966488"/>
                <a:gd name="connsiteX17" fmla="*/ 159809 w 3417890"/>
                <a:gd name="connsiteY17" fmla="*/ 2427994 h 2966488"/>
                <a:gd name="connsiteX18" fmla="*/ 423991 w 3417890"/>
                <a:gd name="connsiteY18" fmla="*/ 2876348 h 2966488"/>
                <a:gd name="connsiteX19" fmla="*/ 509568 w 3417890"/>
                <a:gd name="connsiteY19" fmla="*/ 2966488 h 2966488"/>
                <a:gd name="connsiteX20" fmla="*/ 0 w 3417890"/>
                <a:gd name="connsiteY20" fmla="*/ 2966488 h 2966488"/>
                <a:gd name="connsiteX21" fmla="*/ 0 w 3417890"/>
                <a:gd name="connsiteY21" fmla="*/ 812148 h 2966488"/>
                <a:gd name="connsiteX22" fmla="*/ 90445 w 3417890"/>
                <a:gd name="connsiteY22" fmla="*/ 689050 h 2966488"/>
                <a:gd name="connsiteX23" fmla="*/ 1526033 w 3417890"/>
                <a:gd name="connsiteY23" fmla="*/ 0 h 296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17890" h="2966488">
                  <a:moveTo>
                    <a:pt x="1526033" y="0"/>
                  </a:moveTo>
                  <a:cubicBezTo>
                    <a:pt x="2553570" y="0"/>
                    <a:pt x="3682481" y="1179399"/>
                    <a:pt x="3362636" y="2324034"/>
                  </a:cubicBezTo>
                  <a:cubicBezTo>
                    <a:pt x="3239684" y="2764061"/>
                    <a:pt x="3030076" y="2721132"/>
                    <a:pt x="2754079" y="2933084"/>
                  </a:cubicBezTo>
                  <a:lnTo>
                    <a:pt x="2713560" y="2966488"/>
                  </a:lnTo>
                  <a:lnTo>
                    <a:pt x="2157350" y="2966488"/>
                  </a:lnTo>
                  <a:lnTo>
                    <a:pt x="2163135" y="2960207"/>
                  </a:lnTo>
                  <a:cubicBezTo>
                    <a:pt x="2221850" y="2895786"/>
                    <a:pt x="2282554" y="2829177"/>
                    <a:pt x="2347903" y="2762701"/>
                  </a:cubicBezTo>
                  <a:cubicBezTo>
                    <a:pt x="2518806" y="2588746"/>
                    <a:pt x="2676306" y="2504423"/>
                    <a:pt x="2791280" y="2442922"/>
                  </a:cubicBezTo>
                  <a:cubicBezTo>
                    <a:pt x="2847673" y="2412669"/>
                    <a:pt x="2892256" y="2388852"/>
                    <a:pt x="2912425" y="2367688"/>
                  </a:cubicBezTo>
                  <a:cubicBezTo>
                    <a:pt x="2934982" y="2344003"/>
                    <a:pt x="2958733" y="2290463"/>
                    <a:pt x="2979300" y="2216888"/>
                  </a:cubicBezTo>
                  <a:cubicBezTo>
                    <a:pt x="3031977" y="2028537"/>
                    <a:pt x="3033370" y="1830964"/>
                    <a:pt x="2983612" y="1629676"/>
                  </a:cubicBezTo>
                  <a:cubicBezTo>
                    <a:pt x="2935844" y="1436681"/>
                    <a:pt x="2839977" y="1241564"/>
                    <a:pt x="2706361" y="1065486"/>
                  </a:cubicBezTo>
                  <a:cubicBezTo>
                    <a:pt x="2554565" y="865525"/>
                    <a:pt x="2361238" y="696481"/>
                    <a:pt x="2147279" y="576729"/>
                  </a:cubicBezTo>
                  <a:cubicBezTo>
                    <a:pt x="1938428" y="459831"/>
                    <a:pt x="1723605" y="398065"/>
                    <a:pt x="1526033" y="398065"/>
                  </a:cubicBezTo>
                  <a:cubicBezTo>
                    <a:pt x="1136792" y="398065"/>
                    <a:pt x="770374" y="552713"/>
                    <a:pt x="494515" y="833613"/>
                  </a:cubicBezTo>
                  <a:cubicBezTo>
                    <a:pt x="359505" y="971012"/>
                    <a:pt x="253487" y="1131034"/>
                    <a:pt x="179447" y="1309235"/>
                  </a:cubicBezTo>
                  <a:cubicBezTo>
                    <a:pt x="102687" y="1494003"/>
                    <a:pt x="63743" y="1690580"/>
                    <a:pt x="63743" y="1893460"/>
                  </a:cubicBezTo>
                  <a:cubicBezTo>
                    <a:pt x="63743" y="2077897"/>
                    <a:pt x="96052" y="2257689"/>
                    <a:pt x="159809" y="2427994"/>
                  </a:cubicBezTo>
                  <a:cubicBezTo>
                    <a:pt x="221310" y="2592262"/>
                    <a:pt x="310211" y="2743063"/>
                    <a:pt x="423991" y="2876348"/>
                  </a:cubicBezTo>
                  <a:lnTo>
                    <a:pt x="509568" y="2966488"/>
                  </a:lnTo>
                  <a:lnTo>
                    <a:pt x="0" y="2966488"/>
                  </a:lnTo>
                  <a:lnTo>
                    <a:pt x="0" y="812148"/>
                  </a:lnTo>
                  <a:lnTo>
                    <a:pt x="90445" y="689050"/>
                  </a:lnTo>
                  <a:cubicBezTo>
                    <a:pt x="431676" y="268232"/>
                    <a:pt x="948081" y="0"/>
                    <a:pt x="152603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7" name="Freeform: Shape 96">
              <a:extLst>
                <a:ext uri="{FF2B5EF4-FFF2-40B4-BE49-F238E27FC236}">
                  <a16:creationId xmlns:a16="http://schemas.microsoft.com/office/drawing/2014/main" id="{0DBADFCF-E338-4B63-B2DF-02E748832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21" y="3881713"/>
              <a:ext cx="3462418" cy="2976353"/>
            </a:xfrm>
            <a:custGeom>
              <a:avLst/>
              <a:gdLst>
                <a:gd name="connsiteX0" fmla="*/ 0 w 3462418"/>
                <a:gd name="connsiteY0" fmla="*/ 2730212 h 2993689"/>
                <a:gd name="connsiteX1" fmla="*/ 55451 w 3462418"/>
                <a:gd name="connsiteY1" fmla="*/ 2830720 h 2993689"/>
                <a:gd name="connsiteX2" fmla="*/ 152058 w 3462418"/>
                <a:gd name="connsiteY2" fmla="*/ 2972167 h 2993689"/>
                <a:gd name="connsiteX3" fmla="*/ 170061 w 3462418"/>
                <a:gd name="connsiteY3" fmla="*/ 2993689 h 2993689"/>
                <a:gd name="connsiteX4" fmla="*/ 0 w 3462418"/>
                <a:gd name="connsiteY4" fmla="*/ 2993689 h 2993689"/>
                <a:gd name="connsiteX5" fmla="*/ 1541758 w 3462418"/>
                <a:gd name="connsiteY5" fmla="*/ 0 h 2993689"/>
                <a:gd name="connsiteX6" fmla="*/ 3462418 w 3462418"/>
                <a:gd name="connsiteY6" fmla="*/ 1920662 h 2993689"/>
                <a:gd name="connsiteX7" fmla="*/ 3230610 w 3462418"/>
                <a:gd name="connsiteY7" fmla="*/ 2836173 h 2993689"/>
                <a:gd name="connsiteX8" fmla="*/ 3134917 w 3462418"/>
                <a:gd name="connsiteY8" fmla="*/ 2993689 h 2993689"/>
                <a:gd name="connsiteX9" fmla="*/ 2620198 w 3462418"/>
                <a:gd name="connsiteY9" fmla="*/ 2993689 h 2993689"/>
                <a:gd name="connsiteX10" fmla="*/ 2647978 w 3462418"/>
                <a:gd name="connsiteY10" fmla="*/ 2965249 h 2993689"/>
                <a:gd name="connsiteX11" fmla="*/ 2948384 w 3462418"/>
                <a:gd name="connsiteY11" fmla="*/ 2745916 h 2993689"/>
                <a:gd name="connsiteX12" fmla="*/ 3099450 w 3462418"/>
                <a:gd name="connsiteY12" fmla="*/ 2653232 h 2993689"/>
                <a:gd name="connsiteX13" fmla="*/ 3212964 w 3462418"/>
                <a:gd name="connsiteY13" fmla="*/ 2536069 h 2993689"/>
                <a:gd name="connsiteX14" fmla="*/ 3283488 w 3462418"/>
                <a:gd name="connsiteY14" fmla="*/ 2387060 h 2993689"/>
                <a:gd name="connsiteX15" fmla="*/ 3325484 w 3462418"/>
                <a:gd name="connsiteY15" fmla="*/ 2221531 h 2993689"/>
                <a:gd name="connsiteX16" fmla="*/ 3332716 w 3462418"/>
                <a:gd name="connsiteY16" fmla="*/ 2179270 h 2993689"/>
                <a:gd name="connsiteX17" fmla="*/ 3338819 w 3462418"/>
                <a:gd name="connsiteY17" fmla="*/ 2136943 h 2993689"/>
                <a:gd name="connsiteX18" fmla="*/ 3343397 w 3462418"/>
                <a:gd name="connsiteY18" fmla="*/ 2094483 h 2993689"/>
                <a:gd name="connsiteX19" fmla="*/ 3346714 w 3462418"/>
                <a:gd name="connsiteY19" fmla="*/ 2051956 h 2993689"/>
                <a:gd name="connsiteX20" fmla="*/ 3348572 w 3462418"/>
                <a:gd name="connsiteY20" fmla="*/ 1881717 h 2993689"/>
                <a:gd name="connsiteX21" fmla="*/ 3345985 w 3462418"/>
                <a:gd name="connsiteY21" fmla="*/ 1839257 h 2993689"/>
                <a:gd name="connsiteX22" fmla="*/ 3342070 w 3462418"/>
                <a:gd name="connsiteY22" fmla="*/ 1796929 h 2993689"/>
                <a:gd name="connsiteX23" fmla="*/ 3337227 w 3462418"/>
                <a:gd name="connsiteY23" fmla="*/ 1754668 h 2993689"/>
                <a:gd name="connsiteX24" fmla="*/ 3331256 w 3462418"/>
                <a:gd name="connsiteY24" fmla="*/ 1712540 h 2993689"/>
                <a:gd name="connsiteX25" fmla="*/ 3296492 w 3462418"/>
                <a:gd name="connsiteY25" fmla="*/ 1545817 h 2993689"/>
                <a:gd name="connsiteX26" fmla="*/ 3179195 w 3462418"/>
                <a:gd name="connsiteY26" fmla="*/ 1224313 h 2993689"/>
                <a:gd name="connsiteX27" fmla="*/ 3099716 w 3462418"/>
                <a:gd name="connsiteY27" fmla="*/ 1071125 h 2993689"/>
                <a:gd name="connsiteX28" fmla="*/ 3008160 w 3462418"/>
                <a:gd name="connsiteY28" fmla="*/ 923576 h 2993689"/>
                <a:gd name="connsiteX29" fmla="*/ 2905327 w 3462418"/>
                <a:gd name="connsiteY29" fmla="*/ 782330 h 2993689"/>
                <a:gd name="connsiteX30" fmla="*/ 2791481 w 3462418"/>
                <a:gd name="connsiteY30" fmla="*/ 648448 h 2993689"/>
                <a:gd name="connsiteX31" fmla="*/ 2667418 w 3462418"/>
                <a:gd name="connsiteY31" fmla="*/ 522526 h 2993689"/>
                <a:gd name="connsiteX32" fmla="*/ 2532739 w 3462418"/>
                <a:gd name="connsiteY32" fmla="*/ 406557 h 2993689"/>
                <a:gd name="connsiteX33" fmla="*/ 2388109 w 3462418"/>
                <a:gd name="connsiteY33" fmla="*/ 301601 h 2993689"/>
                <a:gd name="connsiteX34" fmla="*/ 2233527 w 3462418"/>
                <a:gd name="connsiteY34" fmla="*/ 210377 h 2993689"/>
                <a:gd name="connsiteX35" fmla="*/ 2069922 w 3462418"/>
                <a:gd name="connsiteY35" fmla="*/ 134811 h 2993689"/>
                <a:gd name="connsiteX36" fmla="*/ 1898423 w 3462418"/>
                <a:gd name="connsiteY36" fmla="*/ 77623 h 2993689"/>
                <a:gd name="connsiteX37" fmla="*/ 1540032 w 3462418"/>
                <a:gd name="connsiteY37" fmla="*/ 28926 h 2993689"/>
                <a:gd name="connsiteX38" fmla="*/ 1179784 w 3462418"/>
                <a:gd name="connsiteY38" fmla="*/ 68866 h 2993689"/>
                <a:gd name="connsiteX39" fmla="*/ 1168705 w 3462418"/>
                <a:gd name="connsiteY39" fmla="*/ 71121 h 2993689"/>
                <a:gd name="connsiteX40" fmla="*/ 1157758 w 3462418"/>
                <a:gd name="connsiteY40" fmla="*/ 73908 h 2993689"/>
                <a:gd name="connsiteX41" fmla="*/ 1135798 w 3462418"/>
                <a:gd name="connsiteY41" fmla="*/ 79547 h 2993689"/>
                <a:gd name="connsiteX42" fmla="*/ 1092011 w 3462418"/>
                <a:gd name="connsiteY42" fmla="*/ 90958 h 2993689"/>
                <a:gd name="connsiteX43" fmla="*/ 1048754 w 3462418"/>
                <a:gd name="connsiteY43" fmla="*/ 104028 h 2993689"/>
                <a:gd name="connsiteX44" fmla="*/ 1005763 w 3462418"/>
                <a:gd name="connsiteY44" fmla="*/ 117827 h 2993689"/>
                <a:gd name="connsiteX45" fmla="*/ 963303 w 3462418"/>
                <a:gd name="connsiteY45" fmla="*/ 133153 h 2993689"/>
                <a:gd name="connsiteX46" fmla="*/ 921175 w 3462418"/>
                <a:gd name="connsiteY46" fmla="*/ 149142 h 2993689"/>
                <a:gd name="connsiteX47" fmla="*/ 879776 w 3462418"/>
                <a:gd name="connsiteY47" fmla="*/ 166789 h 2993689"/>
                <a:gd name="connsiteX48" fmla="*/ 838709 w 3462418"/>
                <a:gd name="connsiteY48" fmla="*/ 185034 h 2993689"/>
                <a:gd name="connsiteX49" fmla="*/ 274453 w 3462418"/>
                <a:gd name="connsiteY49" fmla="*/ 607845 h 2993689"/>
                <a:gd name="connsiteX50" fmla="*/ 67351 w 3462418"/>
                <a:gd name="connsiteY50" fmla="*/ 886581 h 2993689"/>
                <a:gd name="connsiteX51" fmla="*/ 0 w 3462418"/>
                <a:gd name="connsiteY51" fmla="*/ 1008513 h 2993689"/>
                <a:gd name="connsiteX52" fmla="*/ 0 w 3462418"/>
                <a:gd name="connsiteY52" fmla="*/ 778734 h 2993689"/>
                <a:gd name="connsiteX53" fmla="*/ 59674 w 3462418"/>
                <a:gd name="connsiteY53" fmla="*/ 698933 h 2993689"/>
                <a:gd name="connsiteX54" fmla="*/ 1541758 w 3462418"/>
                <a:gd name="connsiteY54" fmla="*/ 0 h 299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462418" h="2993689">
                  <a:moveTo>
                    <a:pt x="0" y="2730212"/>
                  </a:moveTo>
                  <a:lnTo>
                    <a:pt x="55451" y="2830720"/>
                  </a:lnTo>
                  <a:cubicBezTo>
                    <a:pt x="85331" y="2879308"/>
                    <a:pt x="117557" y="2926541"/>
                    <a:pt x="152058" y="2972167"/>
                  </a:cubicBezTo>
                  <a:lnTo>
                    <a:pt x="170061" y="2993689"/>
                  </a:lnTo>
                  <a:lnTo>
                    <a:pt x="0" y="2993689"/>
                  </a:lnTo>
                  <a:close/>
                  <a:moveTo>
                    <a:pt x="1541758" y="0"/>
                  </a:moveTo>
                  <a:cubicBezTo>
                    <a:pt x="2602533" y="0"/>
                    <a:pt x="3462418" y="859886"/>
                    <a:pt x="3462418" y="1920662"/>
                  </a:cubicBezTo>
                  <a:cubicBezTo>
                    <a:pt x="3462418" y="2252154"/>
                    <a:pt x="3378445" y="2564028"/>
                    <a:pt x="3230610" y="2836173"/>
                  </a:cubicBezTo>
                  <a:lnTo>
                    <a:pt x="3134917" y="2993689"/>
                  </a:lnTo>
                  <a:lnTo>
                    <a:pt x="2620198" y="2993689"/>
                  </a:lnTo>
                  <a:lnTo>
                    <a:pt x="2647978" y="2965249"/>
                  </a:lnTo>
                  <a:cubicBezTo>
                    <a:pt x="2735818" y="2877741"/>
                    <a:pt x="2841305" y="2805691"/>
                    <a:pt x="2948384" y="2745916"/>
                  </a:cubicBezTo>
                  <a:cubicBezTo>
                    <a:pt x="3001393" y="2715397"/>
                    <a:pt x="3054004" y="2686803"/>
                    <a:pt x="3099450" y="2653232"/>
                  </a:cubicBezTo>
                  <a:cubicBezTo>
                    <a:pt x="3145094" y="2619862"/>
                    <a:pt x="3183242" y="2581382"/>
                    <a:pt x="3212964" y="2536069"/>
                  </a:cubicBezTo>
                  <a:cubicBezTo>
                    <a:pt x="3243151" y="2491221"/>
                    <a:pt x="3265509" y="2440334"/>
                    <a:pt x="3283488" y="2387060"/>
                  </a:cubicBezTo>
                  <a:cubicBezTo>
                    <a:pt x="3301468" y="2333786"/>
                    <a:pt x="3314869" y="2277725"/>
                    <a:pt x="3325484" y="2221531"/>
                  </a:cubicBezTo>
                  <a:cubicBezTo>
                    <a:pt x="3327872" y="2207400"/>
                    <a:pt x="3330725" y="2193401"/>
                    <a:pt x="3332716" y="2179270"/>
                  </a:cubicBezTo>
                  <a:lnTo>
                    <a:pt x="3338819" y="2136943"/>
                  </a:lnTo>
                  <a:lnTo>
                    <a:pt x="3343397" y="2094483"/>
                  </a:lnTo>
                  <a:cubicBezTo>
                    <a:pt x="3345122" y="2080351"/>
                    <a:pt x="3345520" y="2066088"/>
                    <a:pt x="3346714" y="2051956"/>
                  </a:cubicBezTo>
                  <a:cubicBezTo>
                    <a:pt x="3350761" y="1995232"/>
                    <a:pt x="3350828" y="1938376"/>
                    <a:pt x="3348572" y="1881717"/>
                  </a:cubicBezTo>
                  <a:lnTo>
                    <a:pt x="3345985" y="1839257"/>
                  </a:lnTo>
                  <a:cubicBezTo>
                    <a:pt x="3344857" y="1825126"/>
                    <a:pt x="3343330" y="1811061"/>
                    <a:pt x="3342070" y="1796929"/>
                  </a:cubicBezTo>
                  <a:cubicBezTo>
                    <a:pt x="3340943" y="1782798"/>
                    <a:pt x="3338819" y="1768733"/>
                    <a:pt x="3337227" y="1754668"/>
                  </a:cubicBezTo>
                  <a:cubicBezTo>
                    <a:pt x="3335767" y="1740537"/>
                    <a:pt x="3333445" y="1726538"/>
                    <a:pt x="3331256" y="1712540"/>
                  </a:cubicBezTo>
                  <a:cubicBezTo>
                    <a:pt x="3322366" y="1656479"/>
                    <a:pt x="3310756" y="1600883"/>
                    <a:pt x="3296492" y="1545817"/>
                  </a:cubicBezTo>
                  <a:cubicBezTo>
                    <a:pt x="3267300" y="1435885"/>
                    <a:pt x="3227892" y="1328275"/>
                    <a:pt x="3179195" y="1224313"/>
                  </a:cubicBezTo>
                  <a:cubicBezTo>
                    <a:pt x="3154781" y="1172433"/>
                    <a:pt x="3128309" y="1121281"/>
                    <a:pt x="3099716" y="1071125"/>
                  </a:cubicBezTo>
                  <a:cubicBezTo>
                    <a:pt x="3071386" y="1020837"/>
                    <a:pt x="3040603" y="971742"/>
                    <a:pt x="3008160" y="923576"/>
                  </a:cubicBezTo>
                  <a:cubicBezTo>
                    <a:pt x="2975784" y="875344"/>
                    <a:pt x="2941219" y="828439"/>
                    <a:pt x="2905327" y="782330"/>
                  </a:cubicBezTo>
                  <a:cubicBezTo>
                    <a:pt x="2869170" y="736486"/>
                    <a:pt x="2831155" y="691836"/>
                    <a:pt x="2791481" y="648448"/>
                  </a:cubicBezTo>
                  <a:cubicBezTo>
                    <a:pt x="2751740" y="605191"/>
                    <a:pt x="2710674" y="562797"/>
                    <a:pt x="2667418" y="522526"/>
                  </a:cubicBezTo>
                  <a:cubicBezTo>
                    <a:pt x="2624227" y="482189"/>
                    <a:pt x="2579313" y="443444"/>
                    <a:pt x="2532739" y="406557"/>
                  </a:cubicBezTo>
                  <a:cubicBezTo>
                    <a:pt x="2486165" y="369669"/>
                    <a:pt x="2437999" y="334441"/>
                    <a:pt x="2388109" y="301601"/>
                  </a:cubicBezTo>
                  <a:cubicBezTo>
                    <a:pt x="2338085" y="269026"/>
                    <a:pt x="2286669" y="238176"/>
                    <a:pt x="2233527" y="210377"/>
                  </a:cubicBezTo>
                  <a:cubicBezTo>
                    <a:pt x="2180451" y="182447"/>
                    <a:pt x="2125983" y="156771"/>
                    <a:pt x="2069922" y="134811"/>
                  </a:cubicBezTo>
                  <a:cubicBezTo>
                    <a:pt x="2013994" y="112520"/>
                    <a:pt x="1956739" y="93213"/>
                    <a:pt x="1898423" y="77623"/>
                  </a:cubicBezTo>
                  <a:cubicBezTo>
                    <a:pt x="1781856" y="46242"/>
                    <a:pt x="1661044" y="28794"/>
                    <a:pt x="1540032" y="28926"/>
                  </a:cubicBezTo>
                  <a:cubicBezTo>
                    <a:pt x="1418821" y="29325"/>
                    <a:pt x="1297744" y="42660"/>
                    <a:pt x="1179784" y="68866"/>
                  </a:cubicBezTo>
                  <a:lnTo>
                    <a:pt x="1168705" y="71121"/>
                  </a:lnTo>
                  <a:lnTo>
                    <a:pt x="1157758" y="73908"/>
                  </a:lnTo>
                  <a:lnTo>
                    <a:pt x="1135798" y="79547"/>
                  </a:lnTo>
                  <a:lnTo>
                    <a:pt x="1092011" y="90958"/>
                  </a:lnTo>
                  <a:cubicBezTo>
                    <a:pt x="1077349" y="94408"/>
                    <a:pt x="1063151" y="99582"/>
                    <a:pt x="1048754" y="104028"/>
                  </a:cubicBezTo>
                  <a:lnTo>
                    <a:pt x="1005763" y="117827"/>
                  </a:lnTo>
                  <a:cubicBezTo>
                    <a:pt x="991300" y="122139"/>
                    <a:pt x="977434" y="127978"/>
                    <a:pt x="963303" y="133153"/>
                  </a:cubicBezTo>
                  <a:lnTo>
                    <a:pt x="921175" y="149142"/>
                  </a:lnTo>
                  <a:cubicBezTo>
                    <a:pt x="907043" y="154184"/>
                    <a:pt x="893509" y="160818"/>
                    <a:pt x="879776" y="166789"/>
                  </a:cubicBezTo>
                  <a:lnTo>
                    <a:pt x="838709" y="185034"/>
                  </a:lnTo>
                  <a:cubicBezTo>
                    <a:pt x="621233" y="286209"/>
                    <a:pt x="429764" y="433957"/>
                    <a:pt x="274453" y="607845"/>
                  </a:cubicBezTo>
                  <a:cubicBezTo>
                    <a:pt x="196565" y="694822"/>
                    <a:pt x="127434" y="788301"/>
                    <a:pt x="67351" y="886581"/>
                  </a:cubicBezTo>
                  <a:lnTo>
                    <a:pt x="0" y="1008513"/>
                  </a:lnTo>
                  <a:lnTo>
                    <a:pt x="0" y="778734"/>
                  </a:lnTo>
                  <a:lnTo>
                    <a:pt x="59674" y="698933"/>
                  </a:lnTo>
                  <a:cubicBezTo>
                    <a:pt x="411948" y="272073"/>
                    <a:pt x="945071" y="0"/>
                    <a:pt x="154175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a:extLst>
              <a:ext uri="{FF2B5EF4-FFF2-40B4-BE49-F238E27FC236}">
                <a16:creationId xmlns:a16="http://schemas.microsoft.com/office/drawing/2014/main" id="{05F16C50-F398-4082-942C-098B046B43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3756" y="2598821"/>
            <a:ext cx="3339065" cy="3401889"/>
            <a:chOff x="3224685" y="2598821"/>
            <a:chExt cx="3339065" cy="3401889"/>
          </a:xfrm>
        </p:grpSpPr>
        <p:sp>
          <p:nvSpPr>
            <p:cNvPr id="100" name="Freeform: Shape 99">
              <a:extLst>
                <a:ext uri="{FF2B5EF4-FFF2-40B4-BE49-F238E27FC236}">
                  <a16:creationId xmlns:a16="http://schemas.microsoft.com/office/drawing/2014/main" id="{16DC8D47-7123-4497-B7D1-7690338442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42294" y="2705797"/>
              <a:ext cx="3254181" cy="3187937"/>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6D9EAF00-1329-4886-AF49-52D59ECE4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4685" y="2705797"/>
              <a:ext cx="3271790" cy="3187937"/>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D86049FB-0264-4F59-9D62-643690143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42295" y="2683818"/>
              <a:ext cx="3271790" cy="3231975"/>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03" name="Freeform: Shape 102">
              <a:extLst>
                <a:ext uri="{FF2B5EF4-FFF2-40B4-BE49-F238E27FC236}">
                  <a16:creationId xmlns:a16="http://schemas.microsoft.com/office/drawing/2014/main" id="{1EBD7950-2F60-42E5-B00A-DB0131FA3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4685" y="2598821"/>
              <a:ext cx="3339065" cy="3401889"/>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Content Placeholder 3">
            <a:extLst>
              <a:ext uri="{FF2B5EF4-FFF2-40B4-BE49-F238E27FC236}">
                <a16:creationId xmlns:a16="http://schemas.microsoft.com/office/drawing/2014/main" id="{B7C779BB-0CAB-C718-C990-B097B5557C24}"/>
              </a:ext>
            </a:extLst>
          </p:cNvPr>
          <p:cNvSpPr>
            <a:spLocks noGrp="1"/>
          </p:cNvSpPr>
          <p:nvPr>
            <p:ph sz="half" idx="2"/>
          </p:nvPr>
        </p:nvSpPr>
        <p:spPr>
          <a:xfrm>
            <a:off x="6282259" y="1475311"/>
            <a:ext cx="5681604" cy="5200810"/>
          </a:xfrm>
        </p:spPr>
        <p:txBody>
          <a:bodyPr vert="horz" lIns="91440" tIns="45720" rIns="91440" bIns="45720" rtlCol="0" anchor="ctr">
            <a:noAutofit/>
          </a:bodyPr>
          <a:lstStyle/>
          <a:p>
            <a:pPr marL="571500"/>
            <a:r>
              <a:rPr lang="en-US" sz="2600" dirty="0"/>
              <a:t>Spreadsheet automation platform that streamlines the grading and feedback of custom content in Excel</a:t>
            </a:r>
          </a:p>
          <a:p>
            <a:pPr marL="571500"/>
            <a:r>
              <a:rPr lang="en-US" sz="2600" dirty="0"/>
              <a:t>Working with 100+ business schools around the country</a:t>
            </a:r>
          </a:p>
          <a:p>
            <a:pPr marL="571500"/>
            <a:r>
              <a:rPr lang="en-US" sz="2600" dirty="0"/>
              <a:t>Financial Partners - Training the Street, CFA Institute</a:t>
            </a:r>
          </a:p>
          <a:p>
            <a:pPr marL="571500"/>
            <a:r>
              <a:rPr lang="en-US" sz="2600" dirty="0"/>
              <a:t>Global Footprint – Private Equity, Investment Banking, etc.</a:t>
            </a:r>
          </a:p>
        </p:txBody>
      </p:sp>
      <p:pic>
        <p:nvPicPr>
          <p:cNvPr id="5" name="Picture 4" descr="A green and white logo&#10;&#10;Description automatically generated">
            <a:extLst>
              <a:ext uri="{FF2B5EF4-FFF2-40B4-BE49-F238E27FC236}">
                <a16:creationId xmlns:a16="http://schemas.microsoft.com/office/drawing/2014/main" id="{E6B12885-47D3-7D2F-B7EA-01C48D48C351}"/>
              </a:ext>
            </a:extLst>
          </p:cNvPr>
          <p:cNvPicPr>
            <a:picLocks noChangeAspect="1"/>
          </p:cNvPicPr>
          <p:nvPr/>
        </p:nvPicPr>
        <p:blipFill>
          <a:blip r:embed="rId7"/>
          <a:srcRect/>
          <a:stretch/>
        </p:blipFill>
        <p:spPr>
          <a:xfrm>
            <a:off x="412094" y="5756843"/>
            <a:ext cx="1816729" cy="746947"/>
          </a:xfrm>
          <a:prstGeom prst="rect">
            <a:avLst/>
          </a:prstGeom>
        </p:spPr>
      </p:pic>
    </p:spTree>
    <p:extLst>
      <p:ext uri="{BB962C8B-B14F-4D97-AF65-F5344CB8AC3E}">
        <p14:creationId xmlns:p14="http://schemas.microsoft.com/office/powerpoint/2010/main" val="2552837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Smiling business people in meeting">
            <a:extLst>
              <a:ext uri="{FF2B5EF4-FFF2-40B4-BE49-F238E27FC236}">
                <a16:creationId xmlns:a16="http://schemas.microsoft.com/office/drawing/2014/main" id="{949C4083-6757-F9EE-4AA5-BC9C293B9CAE}"/>
              </a:ext>
            </a:extLst>
          </p:cNvPr>
          <p:cNvPicPr>
            <a:picLocks noGrp="1" noRot="1" noChangeAspect="1" noMove="1" noResize="1" noEditPoints="1" noAdjustHandles="1" noChangeArrowheads="1" noChangeShapeType="1" noCrop="1"/>
          </p:cNvPicPr>
          <p:nvPr/>
        </p:nvPicPr>
        <p:blipFill>
          <a:blip r:embed="rId3"/>
          <a:srcRect r="23289" b="9091"/>
          <a:stretch>
            <a:fillRect/>
          </a:stretch>
        </p:blipFill>
        <p:spPr>
          <a:xfrm>
            <a:off x="3579276" y="10"/>
            <a:ext cx="8669532" cy="6857990"/>
          </a:xfrm>
          <a:prstGeom prst="rect">
            <a:avLst/>
          </a:prstGeom>
        </p:spPr>
      </p:pic>
      <p:sp>
        <p:nvSpPr>
          <p:cNvPr id="22"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85619E-8706-42C8-137C-D52A9ABDF719}"/>
              </a:ext>
            </a:extLst>
          </p:cNvPr>
          <p:cNvSpPr>
            <a:spLocks noGrp="1"/>
          </p:cNvSpPr>
          <p:nvPr>
            <p:ph type="title"/>
          </p:nvPr>
        </p:nvSpPr>
        <p:spPr>
          <a:xfrm>
            <a:off x="424814" y="1296861"/>
            <a:ext cx="5295188" cy="1124712"/>
          </a:xfrm>
        </p:spPr>
        <p:txBody>
          <a:bodyPr vert="horz" lIns="91440" tIns="45720" rIns="91440" bIns="45720" rtlCol="0" anchor="b">
            <a:noAutofit/>
          </a:bodyPr>
          <a:lstStyle/>
          <a:p>
            <a:r>
              <a:rPr lang="en-US" sz="4800" dirty="0">
                <a:solidFill>
                  <a:schemeClr val="bg1"/>
                </a:solidFill>
              </a:rPr>
              <a:t>Navigating Today’s Financial Landscape</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4F7341E-0534-60D7-08F9-ACDB86395BBB}"/>
              </a:ext>
            </a:extLst>
          </p:cNvPr>
          <p:cNvSpPr>
            <a:spLocks noGrp="1"/>
          </p:cNvSpPr>
          <p:nvPr>
            <p:ph sz="quarter" idx="4"/>
          </p:nvPr>
        </p:nvSpPr>
        <p:spPr>
          <a:xfrm>
            <a:off x="424814" y="2801748"/>
            <a:ext cx="6363443" cy="3119261"/>
          </a:xfrm>
        </p:spPr>
        <p:txBody>
          <a:bodyPr vert="horz" lIns="91440" tIns="45720" rIns="91440" bIns="45720" rtlCol="0" anchor="t">
            <a:normAutofit fontScale="25000" lnSpcReduction="20000"/>
          </a:bodyPr>
          <a:lstStyle/>
          <a:p>
            <a:pPr>
              <a:lnSpc>
                <a:spcPct val="120000"/>
              </a:lnSpc>
            </a:pPr>
            <a:r>
              <a:rPr lang="en-US" sz="11200" dirty="0">
                <a:solidFill>
                  <a:schemeClr val="bg1"/>
                </a:solidFill>
              </a:rPr>
              <a:t>Finance student recruitment beginning Sophomore year</a:t>
            </a:r>
          </a:p>
          <a:p>
            <a:pPr>
              <a:lnSpc>
                <a:spcPct val="120000"/>
              </a:lnSpc>
            </a:pPr>
            <a:r>
              <a:rPr lang="en-US" sz="11200" dirty="0">
                <a:solidFill>
                  <a:schemeClr val="bg1"/>
                </a:solidFill>
              </a:rPr>
              <a:t>AI adoption across industries</a:t>
            </a:r>
          </a:p>
          <a:p>
            <a:pPr>
              <a:lnSpc>
                <a:spcPct val="120000"/>
              </a:lnSpc>
            </a:pPr>
            <a:r>
              <a:rPr lang="en-US" sz="11200" dirty="0">
                <a:solidFill>
                  <a:schemeClr val="bg1"/>
                </a:solidFill>
              </a:rPr>
              <a:t>Decline in Critical Thinking, Communication, and Financial Literacy</a:t>
            </a:r>
          </a:p>
          <a:p>
            <a:pPr>
              <a:lnSpc>
                <a:spcPct val="120000"/>
              </a:lnSpc>
            </a:pPr>
            <a:r>
              <a:rPr lang="en-US" sz="11200" dirty="0">
                <a:solidFill>
                  <a:schemeClr val="bg1"/>
                </a:solidFill>
              </a:rPr>
              <a:t>Shift in view of Finance as a career</a:t>
            </a:r>
          </a:p>
          <a:p>
            <a:endParaRPr lang="en-US" sz="1700" dirty="0">
              <a:solidFill>
                <a:schemeClr val="bg1"/>
              </a:solidFill>
            </a:endParaRPr>
          </a:p>
        </p:txBody>
      </p:sp>
      <p:pic>
        <p:nvPicPr>
          <p:cNvPr id="4" name="Picture 3" descr="A green and white x in a circle&#10;&#10;Description automatically generated">
            <a:extLst>
              <a:ext uri="{FF2B5EF4-FFF2-40B4-BE49-F238E27FC236}">
                <a16:creationId xmlns:a16="http://schemas.microsoft.com/office/drawing/2014/main" id="{43BA1DB2-7722-41CD-1F7D-F6FEA1402392}"/>
              </a:ext>
            </a:extLst>
          </p:cNvPr>
          <p:cNvPicPr>
            <a:picLocks noChangeAspect="1"/>
          </p:cNvPicPr>
          <p:nvPr/>
        </p:nvPicPr>
        <p:blipFill>
          <a:blip r:embed="rId4"/>
          <a:srcRect/>
          <a:stretch/>
        </p:blipFill>
        <p:spPr>
          <a:xfrm>
            <a:off x="9939289" y="5554582"/>
            <a:ext cx="1782449" cy="732854"/>
          </a:xfrm>
          <a:prstGeom prst="rect">
            <a:avLst/>
          </a:prstGeom>
        </p:spPr>
      </p:pic>
    </p:spTree>
    <p:extLst>
      <p:ext uri="{BB962C8B-B14F-4D97-AF65-F5344CB8AC3E}">
        <p14:creationId xmlns:p14="http://schemas.microsoft.com/office/powerpoint/2010/main" val="200548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38F8-526E-023E-172D-542A9BF323C8}"/>
              </a:ext>
            </a:extLst>
          </p:cNvPr>
          <p:cNvSpPr>
            <a:spLocks noGrp="1"/>
          </p:cNvSpPr>
          <p:nvPr>
            <p:ph type="ctrTitle"/>
          </p:nvPr>
        </p:nvSpPr>
        <p:spPr>
          <a:xfrm>
            <a:off x="584074" y="3882453"/>
            <a:ext cx="10263466" cy="1105114"/>
          </a:xfrm>
        </p:spPr>
        <p:txBody>
          <a:bodyPr anchor="b">
            <a:noAutofit/>
          </a:bodyPr>
          <a:lstStyle/>
          <a:p>
            <a:pPr algn="l"/>
            <a:r>
              <a:rPr lang="en-US" sz="8000" dirty="0">
                <a:solidFill>
                  <a:schemeClr val="bg1"/>
                </a:solidFill>
              </a:rPr>
              <a:t>Corporate Insights</a:t>
            </a:r>
          </a:p>
        </p:txBody>
      </p:sp>
      <p:pic>
        <p:nvPicPr>
          <p:cNvPr id="3" name="Picture 2" descr="A green and white logo&#10;&#10;Description automatically generated">
            <a:extLst>
              <a:ext uri="{FF2B5EF4-FFF2-40B4-BE49-F238E27FC236}">
                <a16:creationId xmlns:a16="http://schemas.microsoft.com/office/drawing/2014/main" id="{A1687AB0-2368-9300-DDE6-3A37854522B3}"/>
              </a:ext>
            </a:extLst>
          </p:cNvPr>
          <p:cNvPicPr>
            <a:picLocks noChangeAspect="1"/>
          </p:cNvPicPr>
          <p:nvPr/>
        </p:nvPicPr>
        <p:blipFill>
          <a:blip r:embed="rId4"/>
          <a:srcRect/>
          <a:stretch/>
        </p:blipFill>
        <p:spPr>
          <a:xfrm>
            <a:off x="9939175" y="5683001"/>
            <a:ext cx="1816729" cy="746947"/>
          </a:xfrm>
          <a:prstGeom prst="rect">
            <a:avLst/>
          </a:prstGeom>
        </p:spPr>
      </p:pic>
    </p:spTree>
    <p:extLst>
      <p:ext uri="{BB962C8B-B14F-4D97-AF65-F5344CB8AC3E}">
        <p14:creationId xmlns:p14="http://schemas.microsoft.com/office/powerpoint/2010/main" val="3881053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4717-B783-EDC9-7650-DB5CD13E2E98}"/>
              </a:ext>
            </a:extLst>
          </p:cNvPr>
          <p:cNvSpPr>
            <a:spLocks noGrp="1"/>
          </p:cNvSpPr>
          <p:nvPr>
            <p:ph type="title"/>
          </p:nvPr>
        </p:nvSpPr>
        <p:spPr>
          <a:xfrm>
            <a:off x="382588" y="1943100"/>
            <a:ext cx="3986212" cy="2971800"/>
          </a:xfrm>
        </p:spPr>
        <p:txBody>
          <a:bodyPr>
            <a:normAutofit fontScale="90000"/>
          </a:bodyPr>
          <a:lstStyle/>
          <a:p>
            <a:r>
              <a:rPr lang="en-US" sz="7200" dirty="0"/>
              <a:t>Corporate Institutions using AI</a:t>
            </a:r>
          </a:p>
        </p:txBody>
      </p:sp>
      <p:graphicFrame>
        <p:nvGraphicFramePr>
          <p:cNvPr id="9" name="Content Placeholder 2">
            <a:extLst>
              <a:ext uri="{FF2B5EF4-FFF2-40B4-BE49-F238E27FC236}">
                <a16:creationId xmlns:a16="http://schemas.microsoft.com/office/drawing/2014/main" id="{AFB1CD71-B4A0-30CE-922C-F95E19FAE7DF}"/>
              </a:ext>
            </a:extLst>
          </p:cNvPr>
          <p:cNvGraphicFramePr>
            <a:graphicFrameLocks noGrp="1"/>
          </p:cNvGraphicFramePr>
          <p:nvPr>
            <p:ph idx="1"/>
          </p:nvPr>
        </p:nvGraphicFramePr>
        <p:xfrm>
          <a:off x="5056414" y="828448"/>
          <a:ext cx="6752998" cy="520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green and white x in a circle&#10;&#10;Description automatically generated">
            <a:extLst>
              <a:ext uri="{FF2B5EF4-FFF2-40B4-BE49-F238E27FC236}">
                <a16:creationId xmlns:a16="http://schemas.microsoft.com/office/drawing/2014/main" id="{52AFE30F-C17F-3982-1A7E-C25823D2CE7F}"/>
              </a:ext>
            </a:extLst>
          </p:cNvPr>
          <p:cNvPicPr>
            <a:picLocks noChangeAspect="1"/>
          </p:cNvPicPr>
          <p:nvPr/>
        </p:nvPicPr>
        <p:blipFill>
          <a:blip r:embed="rId8"/>
          <a:srcRect/>
          <a:stretch/>
        </p:blipFill>
        <p:spPr>
          <a:xfrm>
            <a:off x="382588" y="450327"/>
            <a:ext cx="1839331" cy="756241"/>
          </a:xfrm>
          <a:prstGeom prst="rect">
            <a:avLst/>
          </a:prstGeom>
        </p:spPr>
      </p:pic>
    </p:spTree>
    <p:extLst>
      <p:ext uri="{BB962C8B-B14F-4D97-AF65-F5344CB8AC3E}">
        <p14:creationId xmlns:p14="http://schemas.microsoft.com/office/powerpoint/2010/main" val="116480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group of people raising their hands&#10;&#10;Description automatically generated">
            <a:extLst>
              <a:ext uri="{FF2B5EF4-FFF2-40B4-BE49-F238E27FC236}">
                <a16:creationId xmlns:a16="http://schemas.microsoft.com/office/drawing/2014/main" id="{5B1669F5-F2A0-301E-0501-E3D5DFE41C4B}"/>
              </a:ext>
            </a:extLst>
          </p:cNvPr>
          <p:cNvPicPr>
            <a:picLocks noChangeAspect="1"/>
          </p:cNvPicPr>
          <p:nvPr/>
        </p:nvPicPr>
        <p:blipFill>
          <a:blip r:embed="rId3"/>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20D86159-B064-F65C-6E68-80054AB4A590}"/>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Recruiter Requirements</a:t>
            </a: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extBox 2">
            <a:extLst>
              <a:ext uri="{FF2B5EF4-FFF2-40B4-BE49-F238E27FC236}">
                <a16:creationId xmlns:a16="http://schemas.microsoft.com/office/drawing/2014/main" id="{490FD735-4637-B298-3FF6-BA2EFDE53A6C}"/>
              </a:ext>
            </a:extLst>
          </p:cNvPr>
          <p:cNvGraphicFramePr/>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green and white logo&#10;&#10;Description automatically generated">
            <a:extLst>
              <a:ext uri="{FF2B5EF4-FFF2-40B4-BE49-F238E27FC236}">
                <a16:creationId xmlns:a16="http://schemas.microsoft.com/office/drawing/2014/main" id="{047D9B02-3BA5-6823-A8AA-A0A732042A56}"/>
              </a:ext>
            </a:extLst>
          </p:cNvPr>
          <p:cNvPicPr>
            <a:picLocks noChangeAspect="1"/>
          </p:cNvPicPr>
          <p:nvPr/>
        </p:nvPicPr>
        <p:blipFill>
          <a:blip r:embed="rId9"/>
          <a:srcRect/>
          <a:stretch/>
        </p:blipFill>
        <p:spPr>
          <a:xfrm>
            <a:off x="579496" y="532785"/>
            <a:ext cx="1816729" cy="746947"/>
          </a:xfrm>
          <a:prstGeom prst="rect">
            <a:avLst/>
          </a:prstGeom>
        </p:spPr>
      </p:pic>
    </p:spTree>
    <p:extLst>
      <p:ext uri="{BB962C8B-B14F-4D97-AF65-F5344CB8AC3E}">
        <p14:creationId xmlns:p14="http://schemas.microsoft.com/office/powerpoint/2010/main" val="124507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oking up view of tall buildings&#10;&#10;Description automatically generated">
            <a:extLst>
              <a:ext uri="{FF2B5EF4-FFF2-40B4-BE49-F238E27FC236}">
                <a16:creationId xmlns:a16="http://schemas.microsoft.com/office/drawing/2014/main" id="{E0E7E93A-3B16-CEBB-14B1-3CD653782255}"/>
              </a:ext>
            </a:extLst>
          </p:cNvPr>
          <p:cNvPicPr>
            <a:picLocks noChangeAspect="1"/>
          </p:cNvPicPr>
          <p:nvPr/>
        </p:nvPicPr>
        <p:blipFill>
          <a:blip r:embed="rId3"/>
          <a:srcRect t="19"/>
          <a:stretch>
            <a:fillRect/>
          </a:stretch>
        </p:blipFill>
        <p:spPr>
          <a:xfrm>
            <a:off x="20" y="1282"/>
            <a:ext cx="12191980" cy="6856718"/>
          </a:xfrm>
          <a:prstGeom prst="rect">
            <a:avLst/>
          </a:prstGeom>
        </p:spPr>
      </p:pic>
      <p:sp>
        <p:nvSpPr>
          <p:cNvPr id="4" name="Title 1">
            <a:extLst>
              <a:ext uri="{FF2B5EF4-FFF2-40B4-BE49-F238E27FC236}">
                <a16:creationId xmlns:a16="http://schemas.microsoft.com/office/drawing/2014/main" id="{A451ED3E-1C68-4B20-5C5C-C21D653C3F4D}"/>
              </a:ext>
            </a:extLst>
          </p:cNvPr>
          <p:cNvSpPr txBox="1">
            <a:spLocks/>
          </p:cNvSpPr>
          <p:nvPr/>
        </p:nvSpPr>
        <p:spPr>
          <a:xfrm>
            <a:off x="838200" y="459863"/>
            <a:ext cx="10515600" cy="1004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Light" panose="020F0302020204030204"/>
                <a:ea typeface="+mj-ea"/>
                <a:cs typeface="+mj-cs"/>
              </a:rPr>
              <a:t>Soft vs. Hard Skills</a:t>
            </a:r>
          </a:p>
        </p:txBody>
      </p:sp>
      <p:graphicFrame>
        <p:nvGraphicFramePr>
          <p:cNvPr id="8" name="Content Placeholder 2">
            <a:extLst>
              <a:ext uri="{FF2B5EF4-FFF2-40B4-BE49-F238E27FC236}">
                <a16:creationId xmlns:a16="http://schemas.microsoft.com/office/drawing/2014/main" id="{697D73CC-FCB8-7481-6ADE-A1C9C7A87CFD}"/>
              </a:ext>
            </a:extLst>
          </p:cNvPr>
          <p:cNvGraphicFramePr/>
          <p:nvPr/>
        </p:nvGraphicFramePr>
        <p:xfrm>
          <a:off x="838200" y="1464457"/>
          <a:ext cx="10515600" cy="4933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Graphic 11" descr="Chat with solid fill">
            <a:extLst>
              <a:ext uri="{FF2B5EF4-FFF2-40B4-BE49-F238E27FC236}">
                <a16:creationId xmlns:a16="http://schemas.microsoft.com/office/drawing/2014/main" id="{4543BBD6-D781-2957-6992-B87065B15B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69235" y="2469051"/>
            <a:ext cx="1377043" cy="1377043"/>
          </a:xfrm>
          <a:prstGeom prst="rect">
            <a:avLst/>
          </a:prstGeom>
        </p:spPr>
      </p:pic>
      <p:pic>
        <p:nvPicPr>
          <p:cNvPr id="16" name="Graphic 15" descr="Computer with solid fill">
            <a:extLst>
              <a:ext uri="{FF2B5EF4-FFF2-40B4-BE49-F238E27FC236}">
                <a16:creationId xmlns:a16="http://schemas.microsoft.com/office/drawing/2014/main" id="{A78162A8-DCAD-6C6B-7BA0-071E8083FD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69234" y="4850688"/>
            <a:ext cx="1377043" cy="1377043"/>
          </a:xfrm>
          <a:prstGeom prst="rect">
            <a:avLst/>
          </a:prstGeom>
        </p:spPr>
      </p:pic>
      <p:pic>
        <p:nvPicPr>
          <p:cNvPr id="2" name="Picture 1" descr="A green and white logo&#10;&#10;Description automatically generated">
            <a:extLst>
              <a:ext uri="{FF2B5EF4-FFF2-40B4-BE49-F238E27FC236}">
                <a16:creationId xmlns:a16="http://schemas.microsoft.com/office/drawing/2014/main" id="{7C8E63E4-183A-5C2D-A7CA-A198279A1D95}"/>
              </a:ext>
            </a:extLst>
          </p:cNvPr>
          <p:cNvPicPr>
            <a:picLocks noChangeAspect="1"/>
          </p:cNvPicPr>
          <p:nvPr/>
        </p:nvPicPr>
        <p:blipFill>
          <a:blip r:embed="rId13"/>
          <a:srcRect/>
          <a:stretch/>
        </p:blipFill>
        <p:spPr>
          <a:xfrm>
            <a:off x="579496" y="532785"/>
            <a:ext cx="1816729" cy="746947"/>
          </a:xfrm>
          <a:prstGeom prst="rect">
            <a:avLst/>
          </a:prstGeom>
        </p:spPr>
      </p:pic>
    </p:spTree>
    <p:extLst>
      <p:ext uri="{BB962C8B-B14F-4D97-AF65-F5344CB8AC3E}">
        <p14:creationId xmlns:p14="http://schemas.microsoft.com/office/powerpoint/2010/main" val="3828096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904349-F9AA-20AC-AB1B-C51AD5303B0A}"/>
              </a:ext>
            </a:extLst>
          </p:cNvPr>
          <p:cNvSpPr txBox="1">
            <a:spLocks/>
          </p:cNvSpPr>
          <p:nvPr/>
        </p:nvSpPr>
        <p:spPr>
          <a:xfrm>
            <a:off x="1126671" y="550408"/>
            <a:ext cx="10515600" cy="11336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t>Microsoft Excel in Finance</a:t>
            </a:r>
          </a:p>
        </p:txBody>
      </p:sp>
      <p:graphicFrame>
        <p:nvGraphicFramePr>
          <p:cNvPr id="5" name="Content Placeholder 2">
            <a:extLst>
              <a:ext uri="{FF2B5EF4-FFF2-40B4-BE49-F238E27FC236}">
                <a16:creationId xmlns:a16="http://schemas.microsoft.com/office/drawing/2014/main" id="{FD6153F5-255A-77C9-3C45-1533D96DDCEE}"/>
              </a:ext>
            </a:extLst>
          </p:cNvPr>
          <p:cNvGraphicFramePr/>
          <p:nvPr/>
        </p:nvGraphicFramePr>
        <p:xfrm>
          <a:off x="1601395" y="1812472"/>
          <a:ext cx="8986159" cy="449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een and white x in a circle&#10;&#10;Description automatically generated">
            <a:extLst>
              <a:ext uri="{FF2B5EF4-FFF2-40B4-BE49-F238E27FC236}">
                <a16:creationId xmlns:a16="http://schemas.microsoft.com/office/drawing/2014/main" id="{9006A56D-C75F-2262-BEC7-BFF8F0B2400A}"/>
              </a:ext>
            </a:extLst>
          </p:cNvPr>
          <p:cNvPicPr>
            <a:picLocks noChangeAspect="1"/>
          </p:cNvPicPr>
          <p:nvPr/>
        </p:nvPicPr>
        <p:blipFill>
          <a:blip r:embed="rId8"/>
          <a:srcRect/>
          <a:stretch/>
        </p:blipFill>
        <p:spPr>
          <a:xfrm>
            <a:off x="9667888" y="550408"/>
            <a:ext cx="1839331" cy="756241"/>
          </a:xfrm>
          <a:prstGeom prst="rect">
            <a:avLst/>
          </a:prstGeom>
        </p:spPr>
      </p:pic>
    </p:spTree>
    <p:extLst>
      <p:ext uri="{BB962C8B-B14F-4D97-AF65-F5344CB8AC3E}">
        <p14:creationId xmlns:p14="http://schemas.microsoft.com/office/powerpoint/2010/main" val="2637206411"/>
      </p:ext>
    </p:extLst>
  </p:cSld>
  <p:clrMapOvr>
    <a:masterClrMapping/>
  </p:clrMapOvr>
</p:sld>
</file>

<file path=ppt/theme/theme1.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rep Presenation Template" id="{AB9635AF-A7E5-9C4C-95A2-F01077BCC181}" vid="{46AEEF45-41D9-9C45-BA16-E172F3173A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1963</Words>
  <Application>Microsoft Office PowerPoint</Application>
  <PresentationFormat>Widescreen</PresentationFormat>
  <Paragraphs>188</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Calibri Light</vt:lpstr>
      <vt:lpstr>Wingdings</vt:lpstr>
      <vt:lpstr>1_Office Theme</vt:lpstr>
      <vt:lpstr>Preparing Finance Students for Career Success</vt:lpstr>
      <vt:lpstr>Agenda</vt:lpstr>
      <vt:lpstr>ExPrep Overview</vt:lpstr>
      <vt:lpstr>Navigating Today’s Financial Landscape</vt:lpstr>
      <vt:lpstr>Corporate Insights</vt:lpstr>
      <vt:lpstr>Corporate Institutions using 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Michael</dc:creator>
  <cp:lastModifiedBy>Michael, Timothy B</cp:lastModifiedBy>
  <cp:revision>2</cp:revision>
  <cp:lastPrinted>2025-10-22T16:56:45Z</cp:lastPrinted>
  <dcterms:created xsi:type="dcterms:W3CDTF">2025-09-29T17:33:15Z</dcterms:created>
  <dcterms:modified xsi:type="dcterms:W3CDTF">2025-10-22T17:01:23Z</dcterms:modified>
</cp:coreProperties>
</file>